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7" r:id="rId7"/>
    <p:sldId id="265" r:id="rId8"/>
    <p:sldId id="260" r:id="rId9"/>
    <p:sldId id="266" r:id="rId10"/>
    <p:sldId id="270" r:id="rId11"/>
    <p:sldId id="268" r:id="rId12"/>
    <p:sldId id="264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D9F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17" autoAdjust="0"/>
  </p:normalViewPr>
  <p:slideViewPr>
    <p:cSldViewPr snapToGrid="0"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3BEE3E-2C5B-4241-AADB-9297A98A1B73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7F9D6B7-59A3-40AC-B2AE-CC5CDAA6C4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864A37-C831-4F7A-9375-0419C3FD681F}" type="slidenum">
              <a:rPr 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53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459437-1417-4EDE-B7DE-457708143256}" type="slidenum">
              <a:rPr 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809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EF7602-AF94-4773-AC8C-26143E3D86B5}" type="slidenum">
              <a:rPr 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84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9BE76-B6A4-46A4-80E2-73FFAE9BAD27}" type="slidenum">
              <a:rPr 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272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801B8A-3ADB-4147-89CA-AD3F9283773C}" type="slidenum">
              <a:rPr 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14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02B203-3088-41D8-8622-15D0CDD27C6A}" type="slidenum">
              <a:rPr 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1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B8CAD6-FED4-4068-81A8-B984A775ADDE}" type="slidenum">
              <a:rPr 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390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64CA8E-F409-43C4-A190-80C184DFC87F}" type="slidenum">
              <a:rPr 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7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12E691-F2C3-40B6-9343-FF962E110B74}" type="slidenum">
              <a:rPr 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403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337E1D-347E-4BF5-A17A-A29081E59E58}" type="slidenum">
              <a:rPr 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24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E3011E-3A9E-495B-8235-06E5CC13267F}" type="slidenum">
              <a:rPr 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028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9FE10E-F559-4F72-BAD3-960AA092BB30}" type="slidenum">
              <a:rPr 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68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66B483-5C7F-4D0D-B571-F49527870265}" type="slidenum">
              <a:rPr 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1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FB0E-B65C-48DC-9B2F-CD749802AD71}" type="datetimeFigureOut">
              <a:rPr lang="en-US"/>
              <a:pPr>
                <a:defRPr/>
              </a:pPr>
              <a:t>10/8/2013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1FF3E-4DCF-4D95-BB8A-0697ACCD3ABE}" type="slidenum">
              <a:rPr lang="en-US"/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8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25DA-2983-4D66-9DAA-8202CCE32907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A4BE8-794A-4F40-9220-24E653352B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4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CACCD-F54A-4B1A-96C5-582ADC113DAD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094A2-CC79-4552-9C89-582776A0E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2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4EDF-882A-4426-BCF5-CA86BFD686C6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A57CE-3A85-410F-A65F-F1F57F1428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4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6101-24D5-4EFB-A70B-8705F913B379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6E091-E27D-4FB9-8EE7-389DC14ED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3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1309-F748-4E47-8B1C-F1AB87342801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8FA12-8CB6-45ED-9CB9-EF9FF33EFA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5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DE405-E5EB-430F-AC13-8295E49F0709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DBD3-71F4-4A4E-9FD8-DC2AE6ADA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5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F261E-30AB-45A4-95AE-D9DD1018D7D1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D4EB4-36B3-49B8-B4A8-3BF3E1BBCB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4295-3A95-4D9D-B102-124DD15E3BD9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8E562-67B2-4A51-97D4-75BE616A1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6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7A0D-B80A-4CB3-B264-05EFF39874B3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F9691-3D64-4590-9C88-58A828F2A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2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BC914-60DE-4533-9838-0868924BCF1F}" type="datetimeFigureOut">
              <a:rPr lang="en-US"/>
              <a:pPr>
                <a:defRPr/>
              </a:pPr>
              <a:t>10/8/2013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5B5A0-5027-46DD-A349-16FB40F0EC10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2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E8B91D-E2B0-4C72-B7EA-0B75E2ECF221}" type="datetimeFigureOut">
              <a:rPr lang="en-US"/>
              <a:pPr>
                <a:defRPr/>
              </a:pPr>
              <a:t>10/8/2013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fld id="{820CBB4D-E3A2-4E8A-9EF9-5D31A6AC8F19}" type="slidenum">
              <a:rPr lang="en-US"/>
              <a:pPr/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29397" y="1633233"/>
            <a:ext cx="6400800" cy="1752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Simplifying Expressions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36576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Lesson 4.5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Example 3 Continued…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2400" b="1" smtClean="0"/>
              <a:t>Simplify the algebraic expression.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/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2400" b="1" smtClean="0"/>
              <a:t>b.	6</a:t>
            </a:r>
            <a:r>
              <a:rPr lang="en-US" sz="2400" b="1" i="1" smtClean="0"/>
              <a:t>y</a:t>
            </a:r>
            <a:r>
              <a:rPr lang="en-US" sz="2400" b="1" smtClean="0"/>
              <a:t> – 2(</a:t>
            </a:r>
            <a:r>
              <a:rPr lang="en-US" sz="2400" b="1" i="1" smtClean="0"/>
              <a:t>y</a:t>
            </a:r>
            <a:r>
              <a:rPr lang="en-US" sz="2400" b="1" smtClean="0"/>
              <a:t> – 7) + 3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/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Distribute (–2) through the parentheses.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>
              <a:solidFill>
                <a:schemeClr val="tx2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>
              <a:solidFill>
                <a:schemeClr val="tx2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>
              <a:solidFill>
                <a:schemeClr val="tx2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Combine like terms.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446838" y="2378075"/>
            <a:ext cx="23082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sz="2400">
                <a:latin typeface="Times New Roman" panose="02020603050405020304" pitchFamily="18" charset="0"/>
              </a:rPr>
              <a:t>6</a:t>
            </a:r>
            <a:r>
              <a:rPr lang="en-US" sz="2400" i="1">
                <a:latin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</a:rPr>
              <a:t> – 2(</a:t>
            </a:r>
            <a:r>
              <a:rPr lang="en-US" sz="2400" i="1">
                <a:latin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</a:rPr>
              <a:t> – 7) + 3</a:t>
            </a:r>
          </a:p>
          <a:p>
            <a:pPr algn="r" eaLnBrk="1" hangingPunct="1"/>
            <a:endParaRPr lang="en-US" sz="2400">
              <a:latin typeface="Times New Roman" panose="02020603050405020304" pitchFamily="18" charset="0"/>
            </a:endParaRPr>
          </a:p>
          <a:p>
            <a:pPr algn="r" eaLnBrk="1" hangingPunct="1"/>
            <a:r>
              <a:rPr lang="en-US" sz="2400">
                <a:latin typeface="Times New Roman" panose="02020603050405020304" pitchFamily="18" charset="0"/>
              </a:rPr>
              <a:t>6</a:t>
            </a:r>
            <a:r>
              <a:rPr lang="en-US" sz="2400" i="1">
                <a:latin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</a:rPr>
              <a:t> – 2</a:t>
            </a:r>
            <a:r>
              <a:rPr lang="en-US" sz="2400" i="1">
                <a:latin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</a:rPr>
              <a:t> + 14 + 3</a:t>
            </a:r>
          </a:p>
          <a:p>
            <a:pPr algn="r" eaLnBrk="1" hangingPunct="1"/>
            <a:endParaRPr lang="en-US" sz="2400">
              <a:latin typeface="Times New Roman" panose="02020603050405020304" pitchFamily="18" charset="0"/>
            </a:endParaRPr>
          </a:p>
          <a:p>
            <a:pPr algn="r" eaLnBrk="1" hangingPunct="1"/>
            <a:r>
              <a:rPr lang="en-US" sz="2400">
                <a:latin typeface="Times New Roman" panose="02020603050405020304" pitchFamily="18" charset="0"/>
              </a:rPr>
              <a:t>4</a:t>
            </a:r>
            <a:r>
              <a:rPr lang="en-US" sz="2400" i="1">
                <a:latin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</a:rPr>
              <a:t> + 17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299325" y="2038350"/>
            <a:ext cx="706438" cy="822325"/>
            <a:chOff x="1092784" y="1318260"/>
            <a:chExt cx="706806" cy="823054"/>
          </a:xfrm>
        </p:grpSpPr>
        <p:sp>
          <p:nvSpPr>
            <p:cNvPr id="23" name="Arc 22"/>
            <p:cNvSpPr/>
            <p:nvPr/>
          </p:nvSpPr>
          <p:spPr>
            <a:xfrm>
              <a:off x="1092784" y="1477151"/>
              <a:ext cx="250956" cy="535462"/>
            </a:xfrm>
            <a:prstGeom prst="arc">
              <a:avLst>
                <a:gd name="adj1" fmla="val 10845232"/>
                <a:gd name="adj2" fmla="val 417342"/>
              </a:avLst>
            </a:prstGeom>
            <a:ln w="28575">
              <a:solidFill>
                <a:schemeClr val="accent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>
              <a:off x="1092784" y="1318260"/>
              <a:ext cx="706806" cy="823054"/>
            </a:xfrm>
            <a:prstGeom prst="arc">
              <a:avLst>
                <a:gd name="adj1" fmla="val 10845232"/>
                <a:gd name="adj2" fmla="val 197313"/>
              </a:avLst>
            </a:prstGeom>
            <a:ln w="28575">
              <a:solidFill>
                <a:schemeClr val="accent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Oval 8"/>
          <p:cNvSpPr/>
          <p:nvPr/>
        </p:nvSpPr>
        <p:spPr>
          <a:xfrm>
            <a:off x="6961188" y="2457450"/>
            <a:ext cx="457200" cy="3429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2806"/>
            <a:ext cx="9144000" cy="5847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8923338" algn="r"/>
              </a:tabLst>
              <a:defRPr/>
            </a:pPr>
            <a:r>
              <a:rPr lang="en-US" sz="3200" b="1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Explore!	 Where Do I Belong?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Step 1	</a:t>
            </a:r>
            <a:r>
              <a:rPr lang="en-US" sz="2000" dirty="0">
                <a:latin typeface="+mj-lt"/>
                <a:cs typeface="+mn-cs"/>
              </a:rPr>
              <a:t>Copy each expression below on your own paper, leaving two lines between each expression.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600200"/>
            <a:ext cx="3965575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A.</a:t>
            </a:r>
            <a:r>
              <a:rPr lang="en-US" sz="2000" dirty="0">
                <a:latin typeface="+mj-lt"/>
                <a:cs typeface="+mn-cs"/>
              </a:rPr>
              <a:t>	6(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− 4) − 2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+ 14 	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B.</a:t>
            </a:r>
            <a:r>
              <a:rPr lang="en-US" sz="2000" dirty="0">
                <a:latin typeface="+mj-lt"/>
                <a:cs typeface="+mn-cs"/>
              </a:rPr>
              <a:t>	3(2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− 3) − 3</a:t>
            </a:r>
            <a:r>
              <a:rPr lang="en-US" sz="2000" i="1" dirty="0">
                <a:latin typeface="+mj-lt"/>
                <a:cs typeface="+mn-cs"/>
              </a:rPr>
              <a:t>x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C.</a:t>
            </a:r>
            <a:r>
              <a:rPr lang="en-US" sz="2000" dirty="0">
                <a:latin typeface="+mj-lt"/>
                <a:cs typeface="+mn-cs"/>
              </a:rPr>
              <a:t>	9 − 2(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+ 1)	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D.	</a:t>
            </a:r>
            <a:r>
              <a:rPr lang="en-US" sz="2000" dirty="0">
                <a:latin typeface="+mj-lt"/>
                <a:cs typeface="+mn-cs"/>
              </a:rPr>
              <a:t>−5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+ 4(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+ 3) − 11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E.	</a:t>
            </a:r>
            <a:r>
              <a:rPr lang="en-US" sz="2000" dirty="0">
                <a:latin typeface="+mj-lt"/>
                <a:cs typeface="+mn-cs"/>
              </a:rPr>
              <a:t>5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+ 3 − 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− 13	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F.	</a:t>
            </a:r>
            <a:r>
              <a:rPr lang="en-US" sz="2000" dirty="0">
                <a:latin typeface="+mj-lt"/>
                <a:cs typeface="+mn-cs"/>
              </a:rPr>
              <a:t>2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+ 5 + (−4) − 3</a:t>
            </a:r>
            <a:r>
              <a:rPr lang="en-US" sz="2000" i="1" dirty="0">
                <a:latin typeface="+mj-lt"/>
                <a:cs typeface="+mn-cs"/>
              </a:rPr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4732338" y="1600200"/>
            <a:ext cx="3902075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G.	</a:t>
            </a:r>
            <a:r>
              <a:rPr lang="en-US" sz="2000" dirty="0">
                <a:latin typeface="+mj-lt"/>
                <a:cs typeface="+mn-cs"/>
              </a:rPr>
              <a:t>1+ 2(5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− 5) − 7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	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H.	</a:t>
            </a:r>
            <a:r>
              <a:rPr lang="en-US" sz="2000" dirty="0">
                <a:latin typeface="+mj-lt"/>
                <a:cs typeface="+mn-cs"/>
              </a:rPr>
              <a:t>−3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+ 8 + 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− 1	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I. 	</a:t>
            </a:r>
            <a:r>
              <a:rPr lang="en-US" sz="2000" dirty="0">
                <a:latin typeface="+mj-lt"/>
                <a:cs typeface="+mn-cs"/>
              </a:rPr>
              <a:t>−2(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− 3) + 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− 5	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J. 	</a:t>
            </a:r>
            <a:r>
              <a:rPr lang="en-US" sz="2000" dirty="0">
                <a:latin typeface="+mj-lt"/>
                <a:cs typeface="+mn-cs"/>
              </a:rPr>
              <a:t>7(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+ 2) − 9(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+ 1) + 2	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K.	</a:t>
            </a:r>
            <a:r>
              <a:rPr lang="en-US" sz="2000" dirty="0">
                <a:latin typeface="+mj-lt"/>
                <a:cs typeface="+mn-cs"/>
              </a:rPr>
              <a:t>5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+ 2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− 3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− 9	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j-lt"/>
                <a:cs typeface="+mn-cs"/>
              </a:rPr>
              <a:t>L. 	</a:t>
            </a:r>
            <a:r>
              <a:rPr lang="en-US" sz="2000" dirty="0">
                <a:latin typeface="+mj-lt"/>
                <a:cs typeface="+mn-cs"/>
              </a:rPr>
              <a:t>2(4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− 5) − 4</a:t>
            </a:r>
            <a:r>
              <a:rPr lang="en-US" sz="2000" i="1" dirty="0">
                <a:latin typeface="+mj-lt"/>
                <a:cs typeface="+mn-cs"/>
              </a:rPr>
              <a:t>x</a:t>
            </a:r>
            <a:r>
              <a:rPr lang="en-US" sz="2000" dirty="0">
                <a:latin typeface="+mj-lt"/>
                <a:cs typeface="+mn-cs"/>
              </a:rPr>
              <a:t> 	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787775"/>
            <a:ext cx="9144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Step 2</a:t>
            </a:r>
            <a:r>
              <a:rPr lang="en-US" sz="2000" dirty="0">
                <a:latin typeface="+mj-lt"/>
                <a:cs typeface="+mn-cs"/>
              </a:rPr>
              <a:t>	Simplify each expression.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479925"/>
            <a:ext cx="9144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Step 3</a:t>
            </a:r>
            <a:r>
              <a:rPr lang="en-US" sz="2000" dirty="0">
                <a:latin typeface="+mj-lt"/>
                <a:cs typeface="+mn-cs"/>
              </a:rPr>
              <a:t>	Every expression listed above is equivalent to two other expressions in the list. Classify the twelve expressions into four groups of equivalent expressions.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414963"/>
            <a:ext cx="9144000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indent="-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+mn-lt"/>
                <a:cs typeface="+mn-cs"/>
              </a:rPr>
              <a:t>Step 4</a:t>
            </a:r>
            <a:r>
              <a:rPr lang="en-US" sz="2000" dirty="0">
                <a:latin typeface="+mj-lt"/>
                <a:cs typeface="+mn-cs"/>
              </a:rPr>
              <a:t>	Create another “non-simplified” expression for each group that is equivalent to the other expressions in the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Communication Prompt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903288" y="914400"/>
            <a:ext cx="7337425" cy="45259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800" smtClean="0"/>
              <a:t>If a classmate missed this lesson, how would you 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800" smtClean="0"/>
              <a:t>describe to them the process of simplifying an 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800" smtClean="0"/>
              <a:t>expression?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Exit Problems</a:t>
            </a:r>
          </a:p>
        </p:txBody>
      </p:sp>
      <p:sp>
        <p:nvSpPr>
          <p:cNvPr id="25603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smtClean="0"/>
              <a:t>Simplify each algebraic expression.</a:t>
            </a:r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sz="2400" smtClean="0"/>
              <a:t>7</a:t>
            </a:r>
            <a:r>
              <a:rPr lang="en-US" sz="2400" i="1" smtClean="0"/>
              <a:t>x</a:t>
            </a:r>
            <a:r>
              <a:rPr lang="en-US" sz="2400" smtClean="0"/>
              <a:t> – 2</a:t>
            </a:r>
            <a:r>
              <a:rPr lang="en-US" sz="2400" i="1" smtClean="0"/>
              <a:t>x</a:t>
            </a:r>
            <a:r>
              <a:rPr lang="en-US" sz="2400" smtClean="0"/>
              <a:t> + </a:t>
            </a:r>
            <a:r>
              <a:rPr lang="en-US" sz="2400" i="1" smtClean="0"/>
              <a:t>x</a:t>
            </a:r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sz="2400" smtClean="0"/>
              <a:t>–9 + 5</a:t>
            </a:r>
            <a:r>
              <a:rPr lang="en-US" sz="2400" i="1" smtClean="0"/>
              <a:t>y</a:t>
            </a:r>
            <a:r>
              <a:rPr lang="en-US" sz="2400" smtClean="0"/>
              <a:t> – 2</a:t>
            </a:r>
            <a:r>
              <a:rPr lang="en-US" sz="2400" i="1" smtClean="0"/>
              <a:t>y</a:t>
            </a:r>
            <a:r>
              <a:rPr lang="en-US" sz="2400" smtClean="0"/>
              <a:t> + 9</a:t>
            </a:r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sz="2400" smtClean="0"/>
              <a:t>18</a:t>
            </a:r>
            <a:r>
              <a:rPr lang="en-US" sz="2400" i="1" smtClean="0"/>
              <a:t>w</a:t>
            </a:r>
            <a:r>
              <a:rPr lang="en-US" sz="2400" smtClean="0"/>
              <a:t> – 5</a:t>
            </a:r>
            <a:r>
              <a:rPr lang="en-US" sz="2400" i="1" smtClean="0"/>
              <a:t>d</a:t>
            </a:r>
            <a:r>
              <a:rPr lang="en-US" sz="2400" smtClean="0"/>
              <a:t> + 8</a:t>
            </a:r>
            <a:r>
              <a:rPr lang="en-US" sz="2400" i="1" smtClean="0"/>
              <a:t>d</a:t>
            </a:r>
            <a:r>
              <a:rPr lang="en-US" sz="2400" smtClean="0"/>
              <a:t> – 21</a:t>
            </a:r>
            <a:r>
              <a:rPr lang="en-US" sz="2400" i="1" smtClean="0"/>
              <a:t>w</a:t>
            </a:r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sz="2400" smtClean="0"/>
              <a:t>4</a:t>
            </a:r>
            <a:r>
              <a:rPr lang="en-US" sz="2400" i="1" smtClean="0"/>
              <a:t>x</a:t>
            </a:r>
            <a:r>
              <a:rPr lang="en-US" sz="2400" smtClean="0"/>
              <a:t> + 6(</a:t>
            </a:r>
            <a:r>
              <a:rPr lang="en-US" sz="2400" i="1" smtClean="0"/>
              <a:t>x</a:t>
            </a:r>
            <a:r>
              <a:rPr lang="en-US" sz="2400" smtClean="0"/>
              <a:t> + 2) + 3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00800" y="1641475"/>
            <a:ext cx="1676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6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  <a:p>
            <a:pPr eaLnBrk="1" hangingPunct="1"/>
            <a:endParaRPr 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</a:p>
          <a:p>
            <a:pPr eaLnBrk="1" hangingPunct="1"/>
            <a:endParaRPr 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–3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+ 3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d</a:t>
            </a:r>
          </a:p>
          <a:p>
            <a:pPr eaLnBrk="1" hangingPunct="1"/>
            <a:endParaRPr 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10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+ 15</a:t>
            </a:r>
            <a:endParaRPr 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6400800" y="22812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Warm-Up</a:t>
            </a:r>
          </a:p>
        </p:txBody>
      </p:sp>
      <p:sp>
        <p:nvSpPr>
          <p:cNvPr id="1028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2400" b="1" smtClean="0"/>
              <a:t>Use the Distributive Property to simplify each expression.</a:t>
            </a:r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r>
              <a:rPr lang="en-US" sz="2400" smtClean="0"/>
              <a:t>8(</a:t>
            </a:r>
            <a:r>
              <a:rPr lang="en-US" sz="2400" i="1" smtClean="0"/>
              <a:t>m</a:t>
            </a:r>
            <a:r>
              <a:rPr lang="en-US" sz="2400" smtClean="0"/>
              <a:t> + 5)</a:t>
            </a:r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r>
              <a:rPr lang="en-US" sz="2400" smtClean="0"/>
              <a:t>   (3</a:t>
            </a:r>
            <a:r>
              <a:rPr lang="en-US" sz="2400" i="1" smtClean="0"/>
              <a:t>x</a:t>
            </a:r>
            <a:r>
              <a:rPr lang="en-US" sz="2400" smtClean="0"/>
              <a:t> – 9)</a:t>
            </a:r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r>
              <a:rPr lang="en-US" sz="2400" smtClean="0"/>
              <a:t>–2(4 – 3</a:t>
            </a:r>
            <a:r>
              <a:rPr lang="en-US" sz="2400" i="1" smtClean="0"/>
              <a:t>y</a:t>
            </a:r>
            <a:r>
              <a:rPr lang="en-US" sz="2400" smtClean="0"/>
              <a:t>)</a:t>
            </a:r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endParaRPr lang="en-US" sz="2400" smtClean="0"/>
          </a:p>
          <a:p>
            <a:pPr marL="457200" indent="-45720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tabLst>
                <a:tab pos="457200" algn="l"/>
              </a:tabLst>
            </a:pPr>
            <a:r>
              <a:rPr lang="en-US" sz="2400" smtClean="0"/>
              <a:t>0.5(8</a:t>
            </a:r>
            <a:r>
              <a:rPr lang="en-US" sz="2400" i="1" smtClean="0"/>
              <a:t>x</a:t>
            </a:r>
            <a:r>
              <a:rPr lang="en-US" sz="2400" smtClean="0"/>
              <a:t> – 3)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958850" y="2590800"/>
          <a:ext cx="30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90800"/>
                        <a:ext cx="304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68988" y="1654175"/>
            <a:ext cx="16764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8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m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+ 40</a:t>
            </a:r>
          </a:p>
          <a:p>
            <a:pPr algn="r" eaLnBrk="1" hangingPunct="1"/>
            <a:endParaRPr lang="en-US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r" eaLnBrk="1" hangingPunct="1"/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– 6</a:t>
            </a:r>
          </a:p>
          <a:p>
            <a:pPr algn="r" eaLnBrk="1" hangingPunct="1"/>
            <a:endParaRPr lang="en-US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r" eaLnBrk="1" hangingPunct="1"/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–8 + 6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</a:p>
          <a:p>
            <a:pPr algn="r" eaLnBrk="1" hangingPunct="1"/>
            <a:endParaRPr 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r" eaLnBrk="1" hangingPunct="1"/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4</a:t>
            </a:r>
            <a:r>
              <a:rPr 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– 1.5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Expressions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286000" y="3657600"/>
            <a:ext cx="6400800" cy="1828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sz="2800" b="1" smtClean="0">
                <a:solidFill>
                  <a:schemeClr val="tx2"/>
                </a:solidFill>
              </a:rPr>
              <a:t>Simplify expressions using the Distributive Property and combining like terms.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36576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Lesson 4.5</a:t>
            </a:r>
            <a:endParaRPr lang="en-US" sz="2400" b="1" dirty="0">
              <a:latin typeface="+mj-lt"/>
            </a:endParaRPr>
          </a:p>
        </p:txBody>
      </p:sp>
      <p:pic>
        <p:nvPicPr>
          <p:cNvPr id="15365" name="Picture 4" descr="target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3621088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Vocabulary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816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i="1" smtClean="0">
                <a:solidFill>
                  <a:schemeClr val="tx2"/>
                </a:solidFill>
              </a:rPr>
              <a:t>Like Terms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smtClean="0"/>
              <a:t>Terms that contain the same variable(s).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smtClean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smtClean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smtClean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smtClean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smtClean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smtClean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i="1" smtClean="0">
                <a:solidFill>
                  <a:schemeClr val="tx2"/>
                </a:solidFill>
              </a:rPr>
              <a:t>Simplify an Expression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smtClean="0"/>
              <a:t>To write an expression so there are no parentheses and all like terms have been combined.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smtClean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i="1" smtClean="0">
                <a:solidFill>
                  <a:schemeClr val="tx2"/>
                </a:solidFill>
              </a:rPr>
              <a:t>Equivalent Expressions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smtClean="0"/>
              <a:t>Expressions which represent the same algebraic expression.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1873250"/>
            <a:ext cx="67913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Example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91175"/>
          </a:xfrm>
        </p:spPr>
        <p:txBody>
          <a:bodyPr/>
          <a:lstStyle/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/>
              <a:t>Simplify each algebraic expression by combining like terms.</a:t>
            </a: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endParaRPr lang="en-US" sz="2400" b="1" smtClean="0"/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/>
              <a:t>a.	4</a:t>
            </a:r>
            <a:r>
              <a:rPr lang="en-US" sz="2400" b="1" i="1" smtClean="0"/>
              <a:t>x</a:t>
            </a:r>
            <a:r>
              <a:rPr lang="en-US" sz="2400" b="1" smtClean="0"/>
              <a:t> – 7</a:t>
            </a:r>
            <a:r>
              <a:rPr lang="en-US" sz="2400" b="1" i="1" smtClean="0"/>
              <a:t>x</a:t>
            </a:r>
            <a:r>
              <a:rPr lang="en-US" sz="2400" b="1" smtClean="0"/>
              <a:t> + 5</a:t>
            </a:r>
            <a:r>
              <a:rPr lang="en-US" sz="2400" b="1" i="1" smtClean="0"/>
              <a:t>x</a:t>
            </a: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endParaRPr lang="en-US" sz="2400" b="1" smtClean="0"/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All terms are alike.</a:t>
            </a:r>
            <a:r>
              <a:rPr lang="en-US" sz="2400" smtClean="0"/>
              <a:t> 		</a:t>
            </a:r>
            <a:r>
              <a:rPr lang="en-US" sz="2400" b="1" smtClean="0"/>
              <a:t> 		</a:t>
            </a:r>
            <a:r>
              <a:rPr lang="en-US" sz="2400" smtClean="0"/>
              <a:t>4</a:t>
            </a:r>
            <a:r>
              <a:rPr lang="en-US" sz="2400" i="1" smtClean="0"/>
              <a:t>x</a:t>
            </a:r>
            <a:r>
              <a:rPr lang="en-US" sz="2400" smtClean="0"/>
              <a:t> – 7</a:t>
            </a:r>
            <a:r>
              <a:rPr lang="en-US" sz="2400" i="1" smtClean="0"/>
              <a:t>x</a:t>
            </a:r>
            <a:r>
              <a:rPr lang="en-US" sz="2400" smtClean="0"/>
              <a:t> + 5</a:t>
            </a:r>
            <a:r>
              <a:rPr lang="en-US" sz="2400" i="1" smtClean="0"/>
              <a:t>x</a:t>
            </a:r>
            <a:endParaRPr lang="en-US" sz="2400" b="1" smtClean="0">
              <a:solidFill>
                <a:schemeClr val="tx2"/>
              </a:solidFill>
            </a:endParaRP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endParaRPr lang="en-US" sz="2400" b="1" smtClean="0">
              <a:solidFill>
                <a:schemeClr val="tx2"/>
              </a:solidFill>
            </a:endParaRP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Add and subtract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tx2"/>
                </a:solidFill>
              </a:rPr>
              <a:t>the coefficients		</a:t>
            </a:r>
            <a:r>
              <a:rPr lang="en-US" sz="2400" b="1" smtClean="0"/>
              <a:t>=</a:t>
            </a:r>
            <a:r>
              <a:rPr lang="en-US" sz="2400" b="1" smtClean="0">
                <a:solidFill>
                  <a:schemeClr val="tx2"/>
                </a:solidFill>
              </a:rPr>
              <a:t> </a:t>
            </a:r>
            <a:r>
              <a:rPr lang="en-US" sz="2400" smtClean="0"/>
              <a:t>(4 – 7 + 5)</a:t>
            </a:r>
            <a:r>
              <a:rPr lang="en-US" sz="2400" i="1" smtClean="0"/>
              <a:t>x</a:t>
            </a:r>
            <a:endParaRPr lang="en-US" sz="2400" b="1" smtClean="0">
              <a:solidFill>
                <a:schemeClr val="tx2"/>
              </a:solidFill>
            </a:endParaRP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from left to right.				</a:t>
            </a:r>
            <a:r>
              <a:rPr lang="en-US" sz="2400" b="1" smtClean="0"/>
              <a:t>= </a:t>
            </a:r>
            <a:r>
              <a:rPr lang="en-US" sz="2400" smtClean="0"/>
              <a:t>2</a:t>
            </a:r>
            <a:r>
              <a:rPr lang="en-US" sz="2400" i="1" smtClean="0"/>
              <a:t>x</a:t>
            </a:r>
            <a:endParaRPr lang="en-US" sz="2400" b="1" smtClean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81275" y="1666875"/>
            <a:ext cx="212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= 2</a:t>
            </a:r>
            <a:r>
              <a:rPr 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endParaRPr lang="en-US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6264275" y="4583113"/>
            <a:ext cx="1828800" cy="492125"/>
          </a:xfrm>
          <a:prstGeom prst="ellipse">
            <a:avLst/>
          </a:prstGeom>
          <a:solidFill>
            <a:srgbClr val="D9FFEA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5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Example 1 Continued…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1850"/>
          </a:xfrm>
        </p:spPr>
        <p:txBody>
          <a:bodyPr/>
          <a:lstStyle/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/>
              <a:t>Simplify each algebraic expression by combining like terms.</a:t>
            </a: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endParaRPr lang="en-US" sz="2400" b="1" smtClean="0"/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/>
              <a:t>b.	8</a:t>
            </a:r>
            <a:r>
              <a:rPr lang="en-US" sz="2400" b="1" i="1" smtClean="0"/>
              <a:t>y</a:t>
            </a:r>
            <a:r>
              <a:rPr lang="en-US" sz="2400" b="1" smtClean="0"/>
              <a:t> + (– 6) + 3 – 4</a:t>
            </a:r>
            <a:r>
              <a:rPr lang="en-US" sz="2400" b="1" i="1" smtClean="0"/>
              <a:t>y</a:t>
            </a: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endParaRPr lang="en-US" sz="2400" b="1" i="1" smtClean="0"/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There are two types of like terms</a:t>
            </a: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in this expression: constants and</a:t>
            </a: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terms that have the </a:t>
            </a:r>
            <a:r>
              <a:rPr lang="en-US" sz="2400" b="1" i="1" smtClean="0">
                <a:solidFill>
                  <a:schemeClr val="tx2"/>
                </a:solidFill>
              </a:rPr>
              <a:t>y</a:t>
            </a:r>
            <a:r>
              <a:rPr lang="en-US" sz="2400" b="1" smtClean="0">
                <a:solidFill>
                  <a:schemeClr val="tx2"/>
                </a:solidFill>
              </a:rPr>
              <a:t> variable.</a:t>
            </a: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endParaRPr lang="en-US" sz="2400" b="1" smtClean="0">
              <a:solidFill>
                <a:schemeClr val="tx2"/>
              </a:solidFill>
            </a:endParaRP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Rewrite the expression so the like</a:t>
            </a: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terms are next to each other.</a:t>
            </a: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endParaRPr lang="en-US" sz="2400" b="1" smtClean="0">
              <a:solidFill>
                <a:schemeClr val="tx2"/>
              </a:solidFill>
            </a:endParaRPr>
          </a:p>
          <a:p>
            <a:pPr marL="463550" indent="-46355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6355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Add the like terms together.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5975" y="1655763"/>
            <a:ext cx="2130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= 4</a:t>
            </a:r>
            <a:r>
              <a:rPr 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 – 3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83250" y="2386013"/>
            <a:ext cx="30368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Times New Roman" panose="02020603050405020304" pitchFamily="18" charset="0"/>
              </a:rPr>
              <a:t>8</a:t>
            </a:r>
            <a:r>
              <a:rPr lang="en-US" sz="2400" i="1">
                <a:latin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</a:rPr>
              <a:t> + (– 6) + 3 – 4</a:t>
            </a:r>
            <a:r>
              <a:rPr lang="en-US" sz="2400" i="1">
                <a:latin typeface="Times New Roman" panose="02020603050405020304" pitchFamily="18" charset="0"/>
              </a:rPr>
              <a:t>y</a:t>
            </a:r>
          </a:p>
          <a:p>
            <a:pPr algn="ctr" eaLnBrk="1" hangingPunct="1"/>
            <a:endParaRPr lang="en-US" sz="2400" i="1">
              <a:latin typeface="Times New Roman" panose="02020603050405020304" pitchFamily="18" charset="0"/>
            </a:endParaRPr>
          </a:p>
          <a:p>
            <a:pPr algn="ctr" eaLnBrk="1" hangingPunct="1"/>
            <a:endParaRPr lang="en-US" sz="2400" i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2400">
                <a:latin typeface="Times New Roman" panose="02020603050405020304" pitchFamily="18" charset="0"/>
              </a:rPr>
              <a:t>8</a:t>
            </a:r>
            <a:r>
              <a:rPr lang="en-US" sz="2400" i="1">
                <a:latin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</a:rPr>
              <a:t> – 4</a:t>
            </a:r>
            <a:r>
              <a:rPr lang="en-US" sz="2400" i="1">
                <a:latin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</a:rPr>
              <a:t> + (–6) +3</a:t>
            </a:r>
          </a:p>
          <a:p>
            <a:pPr algn="ctr" eaLnBrk="1" hangingPunct="1"/>
            <a:endParaRPr lang="en-US" sz="2400">
              <a:latin typeface="Times New Roman" panose="02020603050405020304" pitchFamily="18" charset="0"/>
            </a:endParaRPr>
          </a:p>
          <a:p>
            <a:pPr algn="ctr" eaLnBrk="1" hangingPunct="1"/>
            <a:endParaRPr lang="en-US" sz="24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2400">
                <a:latin typeface="Times New Roman" panose="02020603050405020304" pitchFamily="18" charset="0"/>
              </a:rPr>
              <a:t>4</a:t>
            </a:r>
            <a:r>
              <a:rPr lang="en-US" sz="2400" i="1">
                <a:latin typeface="Times New Roman" panose="02020603050405020304" pitchFamily="18" charset="0"/>
              </a:rPr>
              <a:t>y</a:t>
            </a:r>
            <a:r>
              <a:rPr lang="en-US" sz="2400">
                <a:latin typeface="Times New Roman" panose="02020603050405020304" pitchFamily="18" charset="0"/>
              </a:rPr>
              <a:t>            –3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296025" y="3906838"/>
            <a:ext cx="1800225" cy="757237"/>
            <a:chOff x="6296628" y="3906455"/>
            <a:chExt cx="1799865" cy="75814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296628" y="3923938"/>
              <a:ext cx="231729" cy="729534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701360" y="3923938"/>
              <a:ext cx="126975" cy="740659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7564787" y="3906455"/>
              <a:ext cx="212682" cy="758142"/>
            </a:xfrm>
            <a:prstGeom prst="straightConnector1">
              <a:avLst/>
            </a:prstGeom>
            <a:ln w="28575">
              <a:solidFill>
                <a:srgbClr val="FF00FF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7893334" y="3906455"/>
              <a:ext cx="203159" cy="758142"/>
            </a:xfrm>
            <a:prstGeom prst="straightConnector1">
              <a:avLst/>
            </a:prstGeom>
            <a:ln w="28575">
              <a:solidFill>
                <a:srgbClr val="FF00FF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208713" y="2790825"/>
            <a:ext cx="1939925" cy="820738"/>
            <a:chOff x="6208998" y="2791428"/>
            <a:chExt cx="1939579" cy="820452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7594638" y="2791428"/>
              <a:ext cx="519020" cy="785539"/>
            </a:xfrm>
            <a:prstGeom prst="straightConnector1">
              <a:avLst/>
            </a:prstGeom>
            <a:ln w="28575">
              <a:solidFill>
                <a:srgbClr val="FF00FF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864518" y="2800950"/>
              <a:ext cx="1284059" cy="787126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029589" y="2816819"/>
              <a:ext cx="519020" cy="785539"/>
            </a:xfrm>
            <a:prstGeom prst="straightConnector1">
              <a:avLst/>
            </a:prstGeom>
            <a:ln w="28575">
              <a:solidFill>
                <a:srgbClr val="FF00FF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208998" y="2818407"/>
              <a:ext cx="111105" cy="793473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Line Callout 1 40"/>
          <p:cNvSpPr/>
          <p:nvPr/>
        </p:nvSpPr>
        <p:spPr>
          <a:xfrm>
            <a:off x="6000750" y="1463675"/>
            <a:ext cx="2892425" cy="650875"/>
          </a:xfrm>
          <a:prstGeom prst="borderCallout1">
            <a:avLst>
              <a:gd name="adj1" fmla="val 101206"/>
              <a:gd name="adj2" fmla="val 92063"/>
              <a:gd name="adj3" fmla="val 165132"/>
              <a:gd name="adj4" fmla="val 7668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Remember to move the operation with the term: –4</a:t>
            </a:r>
            <a:r>
              <a:rPr lang="en-US" i="1" dirty="0"/>
              <a:t>y</a:t>
            </a:r>
            <a:endParaRPr lang="en-US" dirty="0"/>
          </a:p>
        </p:txBody>
      </p:sp>
      <p:sp>
        <p:nvSpPr>
          <p:cNvPr id="42" name="Line Callout 1 41"/>
          <p:cNvSpPr/>
          <p:nvPr/>
        </p:nvSpPr>
        <p:spPr>
          <a:xfrm>
            <a:off x="5189538" y="5589588"/>
            <a:ext cx="2193925" cy="811212"/>
          </a:xfrm>
          <a:prstGeom prst="borderCallout1">
            <a:avLst>
              <a:gd name="adj1" fmla="val 440"/>
              <a:gd name="adj2" fmla="val 50363"/>
              <a:gd name="adj3" fmla="val -59331"/>
              <a:gd name="adj4" fmla="val 86916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Can also be written as 4</a:t>
            </a:r>
            <a:r>
              <a:rPr lang="en-US" i="1" dirty="0"/>
              <a:t>y</a:t>
            </a:r>
            <a:r>
              <a:rPr lang="en-US" dirty="0"/>
              <a:t> + (–3)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0" grpId="0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Example 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89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smtClean="0"/>
              <a:t>Simplify 9</a:t>
            </a:r>
            <a:r>
              <a:rPr lang="en-US" sz="2400" b="1" i="1" smtClean="0"/>
              <a:t>m</a:t>
            </a:r>
            <a:r>
              <a:rPr lang="en-US" sz="2400" b="1" smtClean="0"/>
              <a:t> + 3</a:t>
            </a:r>
            <a:r>
              <a:rPr lang="en-US" sz="2400" b="1" i="1" smtClean="0"/>
              <a:t>p</a:t>
            </a:r>
            <a:r>
              <a:rPr lang="en-US" sz="2400" b="1" smtClean="0"/>
              <a:t> – 3</a:t>
            </a:r>
            <a:r>
              <a:rPr lang="en-US" sz="2400" b="1" i="1" smtClean="0"/>
              <a:t>p</a:t>
            </a:r>
            <a:r>
              <a:rPr lang="en-US" sz="2400" b="1" smtClean="0"/>
              <a:t> – 2</a:t>
            </a:r>
            <a:r>
              <a:rPr lang="en-US" sz="2400" b="1" i="1" smtClean="0"/>
              <a:t>m</a:t>
            </a:r>
            <a:r>
              <a:rPr lang="en-US" sz="2400" b="1" smtClean="0"/>
              <a:t> + </a:t>
            </a:r>
            <a:r>
              <a:rPr lang="en-US" sz="2400" b="1" i="1" smtClean="0"/>
              <a:t>m.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b="1" smtClean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b="1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smtClean="0">
                <a:solidFill>
                  <a:schemeClr val="tx2"/>
                </a:solidFill>
              </a:rPr>
              <a:t>Group the like terms together.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smtClean="0">
                <a:solidFill>
                  <a:schemeClr val="tx2"/>
                </a:solidFill>
              </a:rPr>
              <a:t>The addition or subtraction sign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smtClean="0">
                <a:solidFill>
                  <a:schemeClr val="tx2"/>
                </a:solidFill>
              </a:rPr>
              <a:t>must stay attached to the term.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b="1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smtClean="0">
                <a:solidFill>
                  <a:schemeClr val="tx2"/>
                </a:solidFill>
              </a:rPr>
              <a:t>Add or subtract the coefficients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smtClean="0">
                <a:solidFill>
                  <a:schemeClr val="tx2"/>
                </a:solidFill>
              </a:rPr>
              <a:t>of the like terms from left to right.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b="1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b="1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smtClean="0">
                <a:solidFill>
                  <a:schemeClr val="tx2"/>
                </a:solidFill>
              </a:rPr>
              <a:t>0</a:t>
            </a:r>
            <a:r>
              <a:rPr lang="en-US" sz="2400" b="1" i="1" smtClean="0">
                <a:solidFill>
                  <a:schemeClr val="tx2"/>
                </a:solidFill>
              </a:rPr>
              <a:t>p</a:t>
            </a:r>
            <a:r>
              <a:rPr lang="en-US" sz="2400" b="1" smtClean="0">
                <a:solidFill>
                  <a:schemeClr val="tx2"/>
                </a:solidFill>
              </a:rPr>
              <a:t> represents zero </a:t>
            </a:r>
            <a:r>
              <a:rPr lang="en-US" sz="2400" b="1" i="1" smtClean="0">
                <a:solidFill>
                  <a:schemeClr val="tx2"/>
                </a:solidFill>
              </a:rPr>
              <a:t>p</a:t>
            </a:r>
            <a:r>
              <a:rPr lang="en-US" sz="2400" b="1" smtClean="0">
                <a:solidFill>
                  <a:schemeClr val="tx2"/>
                </a:solidFill>
              </a:rPr>
              <a:t>’s so the term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smtClean="0">
                <a:solidFill>
                  <a:schemeClr val="tx2"/>
                </a:solidFill>
              </a:rPr>
              <a:t>does not need to be written.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400" b="1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400" b="1" smtClean="0">
                <a:solidFill>
                  <a:schemeClr val="tx2"/>
                </a:solidFill>
              </a:rPr>
              <a:t>9</a:t>
            </a:r>
            <a:r>
              <a:rPr lang="en-US" sz="2400" b="1" i="1" smtClean="0">
                <a:solidFill>
                  <a:schemeClr val="tx2"/>
                </a:solidFill>
              </a:rPr>
              <a:t>m</a:t>
            </a:r>
            <a:r>
              <a:rPr lang="en-US" sz="2400" b="1" smtClean="0">
                <a:solidFill>
                  <a:schemeClr val="tx2"/>
                </a:solidFill>
              </a:rPr>
              <a:t> + 3</a:t>
            </a:r>
            <a:r>
              <a:rPr lang="en-US" sz="2400" b="1" i="1" smtClean="0">
                <a:solidFill>
                  <a:schemeClr val="tx2"/>
                </a:solidFill>
              </a:rPr>
              <a:t>p</a:t>
            </a:r>
            <a:r>
              <a:rPr lang="en-US" sz="2400" b="1" smtClean="0">
                <a:solidFill>
                  <a:schemeClr val="tx2"/>
                </a:solidFill>
              </a:rPr>
              <a:t> – 3</a:t>
            </a:r>
            <a:r>
              <a:rPr lang="en-US" sz="2400" b="1" i="1" smtClean="0">
                <a:solidFill>
                  <a:schemeClr val="tx2"/>
                </a:solidFill>
              </a:rPr>
              <a:t>p</a:t>
            </a:r>
            <a:r>
              <a:rPr lang="en-US" sz="2400" b="1" smtClean="0">
                <a:solidFill>
                  <a:schemeClr val="tx2"/>
                </a:solidFill>
              </a:rPr>
              <a:t> – 2</a:t>
            </a:r>
            <a:r>
              <a:rPr lang="en-US" sz="2400" b="1" i="1" smtClean="0">
                <a:solidFill>
                  <a:schemeClr val="tx2"/>
                </a:solidFill>
              </a:rPr>
              <a:t>m</a:t>
            </a:r>
            <a:r>
              <a:rPr lang="en-US" sz="2400" b="1" smtClean="0">
                <a:solidFill>
                  <a:schemeClr val="tx2"/>
                </a:solidFill>
              </a:rPr>
              <a:t> + </a:t>
            </a:r>
            <a:r>
              <a:rPr lang="en-US" sz="2400" b="1" i="1" smtClean="0">
                <a:solidFill>
                  <a:schemeClr val="tx2"/>
                </a:solidFill>
              </a:rPr>
              <a:t>m</a:t>
            </a:r>
            <a:r>
              <a:rPr lang="en-US" sz="2400" b="1" smtClean="0">
                <a:solidFill>
                  <a:schemeClr val="tx2"/>
                </a:solidFill>
              </a:rPr>
              <a:t> = 8</a:t>
            </a:r>
            <a:r>
              <a:rPr lang="en-US" sz="2400" b="1" i="1" smtClean="0">
                <a:solidFill>
                  <a:schemeClr val="tx2"/>
                </a:solidFill>
              </a:rPr>
              <a:t>m</a:t>
            </a:r>
            <a:endParaRPr lang="en-US" sz="2400" b="1" smtClean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597525" y="2009775"/>
            <a:ext cx="3200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Times New Roman" panose="02020603050405020304" pitchFamily="18" charset="0"/>
              </a:rPr>
              <a:t>9</a:t>
            </a:r>
            <a:r>
              <a:rPr lang="en-US" sz="2400" i="1">
                <a:latin typeface="Times New Roman" panose="02020603050405020304" pitchFamily="18" charset="0"/>
              </a:rPr>
              <a:t>m</a:t>
            </a:r>
            <a:r>
              <a:rPr lang="en-US" sz="2400">
                <a:latin typeface="Times New Roman" panose="02020603050405020304" pitchFamily="18" charset="0"/>
              </a:rPr>
              <a:t> + 3</a:t>
            </a:r>
            <a:r>
              <a:rPr lang="en-US" sz="2400" i="1">
                <a:latin typeface="Times New Roman" panose="02020603050405020304" pitchFamily="18" charset="0"/>
              </a:rPr>
              <a:t>p</a:t>
            </a:r>
            <a:r>
              <a:rPr lang="en-US" sz="2400">
                <a:latin typeface="Times New Roman" panose="02020603050405020304" pitchFamily="18" charset="0"/>
              </a:rPr>
              <a:t> – 3</a:t>
            </a:r>
            <a:r>
              <a:rPr lang="en-US" sz="2400" i="1">
                <a:latin typeface="Times New Roman" panose="02020603050405020304" pitchFamily="18" charset="0"/>
              </a:rPr>
              <a:t>p</a:t>
            </a:r>
            <a:r>
              <a:rPr lang="en-US" sz="2400">
                <a:latin typeface="Times New Roman" panose="02020603050405020304" pitchFamily="18" charset="0"/>
              </a:rPr>
              <a:t> – 2</a:t>
            </a:r>
            <a:r>
              <a:rPr lang="en-US" sz="2400" i="1">
                <a:latin typeface="Times New Roman" panose="02020603050405020304" pitchFamily="18" charset="0"/>
              </a:rPr>
              <a:t>m</a:t>
            </a:r>
            <a:r>
              <a:rPr lang="en-US" sz="2400">
                <a:latin typeface="Times New Roman" panose="02020603050405020304" pitchFamily="18" charset="0"/>
              </a:rPr>
              <a:t> + </a:t>
            </a:r>
            <a:r>
              <a:rPr lang="en-US" sz="2400" i="1">
                <a:latin typeface="Times New Roman" panose="02020603050405020304" pitchFamily="18" charset="0"/>
              </a:rPr>
              <a:t>m</a:t>
            </a:r>
          </a:p>
          <a:p>
            <a:pPr algn="ctr" eaLnBrk="1" hangingPunct="1"/>
            <a:endParaRPr lang="en-US" sz="2400" i="1">
              <a:latin typeface="Times New Roman" panose="02020603050405020304" pitchFamily="18" charset="0"/>
            </a:endParaRPr>
          </a:p>
          <a:p>
            <a:pPr algn="ctr" eaLnBrk="1" hangingPunct="1"/>
            <a:endParaRPr lang="en-US" sz="2400" i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2400">
                <a:latin typeface="Times New Roman" panose="02020603050405020304" pitchFamily="18" charset="0"/>
              </a:rPr>
              <a:t>9</a:t>
            </a:r>
            <a:r>
              <a:rPr lang="en-US" sz="2400" i="1">
                <a:latin typeface="Times New Roman" panose="02020603050405020304" pitchFamily="18" charset="0"/>
              </a:rPr>
              <a:t>m</a:t>
            </a:r>
            <a:r>
              <a:rPr lang="en-US" sz="2400">
                <a:latin typeface="Times New Roman" panose="02020603050405020304" pitchFamily="18" charset="0"/>
              </a:rPr>
              <a:t> – 2</a:t>
            </a:r>
            <a:r>
              <a:rPr lang="en-US" sz="2400" i="1">
                <a:latin typeface="Times New Roman" panose="02020603050405020304" pitchFamily="18" charset="0"/>
              </a:rPr>
              <a:t>m</a:t>
            </a:r>
            <a:r>
              <a:rPr lang="en-US" sz="2400">
                <a:latin typeface="Times New Roman" panose="02020603050405020304" pitchFamily="18" charset="0"/>
              </a:rPr>
              <a:t> + 1</a:t>
            </a:r>
            <a:r>
              <a:rPr lang="en-US" sz="2400" i="1">
                <a:latin typeface="Times New Roman" panose="02020603050405020304" pitchFamily="18" charset="0"/>
              </a:rPr>
              <a:t>m</a:t>
            </a:r>
            <a:r>
              <a:rPr lang="en-US" sz="2400">
                <a:latin typeface="Times New Roman" panose="02020603050405020304" pitchFamily="18" charset="0"/>
              </a:rPr>
              <a:t> + 3</a:t>
            </a:r>
            <a:r>
              <a:rPr lang="en-US" sz="2400" i="1">
                <a:latin typeface="Times New Roman" panose="02020603050405020304" pitchFamily="18" charset="0"/>
              </a:rPr>
              <a:t>p</a:t>
            </a:r>
            <a:r>
              <a:rPr lang="en-US" sz="2400">
                <a:latin typeface="Times New Roman" panose="02020603050405020304" pitchFamily="18" charset="0"/>
              </a:rPr>
              <a:t> – 3</a:t>
            </a:r>
            <a:r>
              <a:rPr lang="en-US" sz="2400" i="1">
                <a:latin typeface="Times New Roman" panose="02020603050405020304" pitchFamily="18" charset="0"/>
              </a:rPr>
              <a:t>p</a:t>
            </a:r>
            <a:endParaRPr lang="en-US" sz="2400">
              <a:latin typeface="Times New Roman" panose="02020603050405020304" pitchFamily="18" charset="0"/>
            </a:endParaRPr>
          </a:p>
          <a:p>
            <a:pPr algn="ctr" eaLnBrk="1" hangingPunct="1"/>
            <a:endParaRPr lang="en-US" sz="2400">
              <a:latin typeface="Times New Roman" panose="02020603050405020304" pitchFamily="18" charset="0"/>
            </a:endParaRPr>
          </a:p>
          <a:p>
            <a:pPr algn="ctr" eaLnBrk="1" hangingPunct="1"/>
            <a:endParaRPr lang="en-US" sz="240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2400">
                <a:latin typeface="Times New Roman" panose="02020603050405020304" pitchFamily="18" charset="0"/>
              </a:rPr>
              <a:t>8</a:t>
            </a:r>
            <a:r>
              <a:rPr lang="en-US" sz="2400" i="1">
                <a:latin typeface="Times New Roman" panose="02020603050405020304" pitchFamily="18" charset="0"/>
              </a:rPr>
              <a:t>m</a:t>
            </a:r>
            <a:r>
              <a:rPr lang="en-US" sz="2400">
                <a:latin typeface="Times New Roman" panose="02020603050405020304" pitchFamily="18" charset="0"/>
              </a:rPr>
              <a:t>              0</a:t>
            </a:r>
            <a:r>
              <a:rPr lang="en-US" sz="2400" i="1">
                <a:latin typeface="Times New Roman" panose="02020603050405020304" pitchFamily="18" charset="0"/>
              </a:rPr>
              <a:t>p</a:t>
            </a:r>
          </a:p>
          <a:p>
            <a:pPr algn="ctr" eaLnBrk="1" hangingPunct="1"/>
            <a:endParaRPr lang="en-US" sz="2400" i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2400">
                <a:latin typeface="Times New Roman" panose="02020603050405020304" pitchFamily="18" charset="0"/>
              </a:rPr>
              <a:t>8</a:t>
            </a:r>
            <a:r>
              <a:rPr lang="en-US" sz="2400" i="1">
                <a:latin typeface="Times New Roman" panose="02020603050405020304" pitchFamily="18" charset="0"/>
              </a:rPr>
              <a:t>m</a:t>
            </a:r>
            <a:r>
              <a:rPr lang="en-US" sz="2400">
                <a:latin typeface="Times New Roman" panose="02020603050405020304" pitchFamily="18" charset="0"/>
              </a:rPr>
              <a:t> + 0</a:t>
            </a:r>
            <a:r>
              <a:rPr lang="en-US" sz="2400" i="1">
                <a:latin typeface="Times New Roman" panose="02020603050405020304" pitchFamily="18" charset="0"/>
              </a:rPr>
              <a:t>p</a:t>
            </a:r>
            <a:r>
              <a:rPr lang="en-US" sz="2400">
                <a:latin typeface="Times New Roman" panose="02020603050405020304" pitchFamily="18" charset="0"/>
              </a:rPr>
              <a:t> = 8</a:t>
            </a:r>
            <a:r>
              <a:rPr lang="en-US" sz="2400" i="1">
                <a:latin typeface="Times New Roman" panose="02020603050405020304" pitchFamily="18" charset="0"/>
              </a:rPr>
              <a:t>m</a:t>
            </a:r>
            <a:endParaRPr lang="en-US" sz="2400">
              <a:latin typeface="Times New Roman" panose="02020603050405020304" pitchFamily="18" charset="0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54713" y="2389188"/>
            <a:ext cx="2528887" cy="857250"/>
            <a:chOff x="5955030" y="2389593"/>
            <a:chExt cx="2528828" cy="856527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7263099" y="2437178"/>
              <a:ext cx="1149323" cy="740737"/>
            </a:xfrm>
            <a:prstGeom prst="straightConnector1">
              <a:avLst/>
            </a:prstGeom>
            <a:ln w="28575">
              <a:solidFill>
                <a:srgbClr val="FF00FF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6629701" y="2389593"/>
              <a:ext cx="1255684" cy="845423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651926" y="2462556"/>
              <a:ext cx="1223934" cy="737564"/>
            </a:xfrm>
            <a:prstGeom prst="straightConnector1">
              <a:avLst/>
            </a:prstGeom>
            <a:ln w="28575">
              <a:solidFill>
                <a:srgbClr val="FF00FF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5955030" y="2418144"/>
              <a:ext cx="3175" cy="827976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7280561" y="2427661"/>
              <a:ext cx="1203297" cy="818459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Line Callout 1 27"/>
          <p:cNvSpPr/>
          <p:nvPr/>
        </p:nvSpPr>
        <p:spPr>
          <a:xfrm>
            <a:off x="6721475" y="1108075"/>
            <a:ext cx="1747838" cy="571500"/>
          </a:xfrm>
          <a:prstGeom prst="borderCallout1">
            <a:avLst>
              <a:gd name="adj1" fmla="val 100750"/>
              <a:gd name="adj2" fmla="val 77288"/>
              <a:gd name="adj3" fmla="val 174500"/>
              <a:gd name="adj4" fmla="val 10022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coefficient of </a:t>
            </a:r>
            <a:r>
              <a:rPr lang="en-US" i="1" dirty="0"/>
              <a:t>m</a:t>
            </a:r>
            <a:r>
              <a:rPr lang="en-US" dirty="0"/>
              <a:t> is 1.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5949950" y="3494088"/>
            <a:ext cx="2619375" cy="781050"/>
            <a:chOff x="5949918" y="3494493"/>
            <a:chExt cx="2619568" cy="780327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8023346" y="3550004"/>
              <a:ext cx="546140" cy="724816"/>
            </a:xfrm>
            <a:prstGeom prst="straightConnector1">
              <a:avLst/>
            </a:prstGeom>
            <a:ln w="28575">
              <a:solidFill>
                <a:srgbClr val="FF00FF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6503997" y="3513525"/>
              <a:ext cx="104783" cy="715299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1738" y="3551590"/>
              <a:ext cx="0" cy="688337"/>
            </a:xfrm>
            <a:prstGeom prst="straightConnector1">
              <a:avLst/>
            </a:prstGeom>
            <a:ln w="28575">
              <a:solidFill>
                <a:srgbClr val="FF00FF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949918" y="3519869"/>
              <a:ext cx="450883" cy="708955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6651645" y="3494493"/>
              <a:ext cx="636635" cy="734332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CCECFF"/>
          </a:solidFill>
          <a:ln w="95250" cmpd="tri"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cmpd="tri">
                  <a:solidFill>
                    <a:schemeClr val="tx1"/>
                  </a:solidFill>
                </a:ln>
              </a:rPr>
              <a:t> </a:t>
            </a:r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>
          <a:xfrm>
            <a:off x="381000" y="14288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Simplifying an Algebraic Expression</a:t>
            </a:r>
          </a:p>
        </p:txBody>
      </p:sp>
      <p:sp>
        <p:nvSpPr>
          <p:cNvPr id="20484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525963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sz="2800" smtClean="0"/>
              <a:t>Rewrite the expression without parentheses using the Distributive Property, if needed.</a:t>
            </a:r>
          </a:p>
          <a:p>
            <a:pPr marL="514350" indent="-51435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endParaRPr lang="en-US" sz="2800" smtClean="0"/>
          </a:p>
          <a:p>
            <a:pPr marL="514350" indent="-514350"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sz="2800" smtClean="0"/>
              <a:t>Combine all like terms.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900"/>
          </a:xfrm>
        </p:spPr>
        <p:txBody>
          <a:bodyPr/>
          <a:lstStyle/>
          <a:p>
            <a:pPr eaLnBrk="1" hangingPunct="1"/>
            <a:r>
              <a:rPr lang="en-US" sz="4000" b="1" smtClean="0"/>
              <a:t>Example 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2400" b="1" smtClean="0"/>
              <a:t>Simplify the algebraic expression.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/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2400" b="1" smtClean="0"/>
              <a:t>a.	4(</a:t>
            </a:r>
            <a:r>
              <a:rPr lang="en-US" sz="2400" b="1" i="1" smtClean="0"/>
              <a:t>x</a:t>
            </a:r>
            <a:r>
              <a:rPr lang="en-US" sz="2400" b="1" smtClean="0"/>
              <a:t> + 5) – 3</a:t>
            </a:r>
            <a:r>
              <a:rPr lang="en-US" sz="2400" b="1" i="1" smtClean="0"/>
              <a:t>x</a:t>
            </a:r>
            <a:r>
              <a:rPr lang="en-US" sz="2400" b="1" smtClean="0"/>
              <a:t> + 7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/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Distribute 4 through the parentheses.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>
              <a:solidFill>
                <a:schemeClr val="tx2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>
              <a:solidFill>
                <a:schemeClr val="tx2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>
              <a:solidFill>
                <a:schemeClr val="tx2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Group like terms.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>
              <a:solidFill>
                <a:schemeClr val="tx2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2400" b="1" smtClean="0">
                <a:solidFill>
                  <a:schemeClr val="tx2"/>
                </a:solidFill>
              </a:rPr>
              <a:t>Combine like terms.</a:t>
            </a:r>
          </a:p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2400" b="1" smtClean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446838" y="2378075"/>
            <a:ext cx="23082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sz="2400">
                <a:latin typeface="Times New Roman" panose="02020603050405020304" pitchFamily="18" charset="0"/>
              </a:rPr>
              <a:t>4(</a:t>
            </a:r>
            <a:r>
              <a:rPr lang="en-US" sz="2400" i="1">
                <a:latin typeface="Times New Roman" panose="02020603050405020304" pitchFamily="18" charset="0"/>
              </a:rPr>
              <a:t>x</a:t>
            </a:r>
            <a:r>
              <a:rPr lang="en-US" sz="2400">
                <a:latin typeface="Times New Roman" panose="02020603050405020304" pitchFamily="18" charset="0"/>
              </a:rPr>
              <a:t> + 5) – 3</a:t>
            </a:r>
            <a:r>
              <a:rPr lang="en-US" sz="2400" i="1">
                <a:latin typeface="Times New Roman" panose="02020603050405020304" pitchFamily="18" charset="0"/>
              </a:rPr>
              <a:t>x</a:t>
            </a:r>
            <a:r>
              <a:rPr lang="en-US" sz="2400">
                <a:latin typeface="Times New Roman" panose="02020603050405020304" pitchFamily="18" charset="0"/>
              </a:rPr>
              <a:t> + 7</a:t>
            </a:r>
          </a:p>
          <a:p>
            <a:pPr algn="r" eaLnBrk="1" hangingPunct="1"/>
            <a:endParaRPr lang="en-US" sz="2400">
              <a:latin typeface="Times New Roman" panose="02020603050405020304" pitchFamily="18" charset="0"/>
            </a:endParaRPr>
          </a:p>
          <a:p>
            <a:pPr algn="r" eaLnBrk="1" hangingPunct="1"/>
            <a:r>
              <a:rPr lang="en-US" sz="2400">
                <a:latin typeface="Times New Roman" panose="02020603050405020304" pitchFamily="18" charset="0"/>
              </a:rPr>
              <a:t>4</a:t>
            </a:r>
            <a:r>
              <a:rPr lang="en-US" sz="2400" i="1">
                <a:latin typeface="Times New Roman" panose="02020603050405020304" pitchFamily="18" charset="0"/>
              </a:rPr>
              <a:t>x</a:t>
            </a:r>
            <a:r>
              <a:rPr lang="en-US" sz="2400">
                <a:latin typeface="Times New Roman" panose="02020603050405020304" pitchFamily="18" charset="0"/>
              </a:rPr>
              <a:t> + 20 – 3</a:t>
            </a:r>
            <a:r>
              <a:rPr lang="en-US" sz="2400" i="1">
                <a:latin typeface="Times New Roman" panose="02020603050405020304" pitchFamily="18" charset="0"/>
              </a:rPr>
              <a:t>x</a:t>
            </a:r>
            <a:r>
              <a:rPr lang="en-US" sz="2400">
                <a:latin typeface="Times New Roman" panose="02020603050405020304" pitchFamily="18" charset="0"/>
              </a:rPr>
              <a:t> + 7</a:t>
            </a:r>
          </a:p>
          <a:p>
            <a:pPr algn="r" eaLnBrk="1" hangingPunct="1"/>
            <a:endParaRPr lang="en-US" sz="2400">
              <a:latin typeface="Times New Roman" panose="02020603050405020304" pitchFamily="18" charset="0"/>
            </a:endParaRPr>
          </a:p>
          <a:p>
            <a:pPr algn="r" eaLnBrk="1" hangingPunct="1"/>
            <a:r>
              <a:rPr lang="en-US" sz="2400">
                <a:latin typeface="Times New Roman" panose="02020603050405020304" pitchFamily="18" charset="0"/>
              </a:rPr>
              <a:t>4</a:t>
            </a:r>
            <a:r>
              <a:rPr lang="en-US" sz="2400" i="1">
                <a:latin typeface="Times New Roman" panose="02020603050405020304" pitchFamily="18" charset="0"/>
              </a:rPr>
              <a:t>x – </a:t>
            </a:r>
            <a:r>
              <a:rPr lang="en-US" sz="2400">
                <a:latin typeface="Times New Roman" panose="02020603050405020304" pitchFamily="18" charset="0"/>
              </a:rPr>
              <a:t>3</a:t>
            </a:r>
            <a:r>
              <a:rPr lang="en-US" sz="2400" i="1">
                <a:latin typeface="Times New Roman" panose="02020603050405020304" pitchFamily="18" charset="0"/>
              </a:rPr>
              <a:t>x</a:t>
            </a:r>
            <a:r>
              <a:rPr lang="en-US" sz="2400">
                <a:latin typeface="Times New Roman" panose="02020603050405020304" pitchFamily="18" charset="0"/>
              </a:rPr>
              <a:t> + 20 + 7</a:t>
            </a:r>
          </a:p>
          <a:p>
            <a:pPr algn="r" eaLnBrk="1" hangingPunct="1"/>
            <a:endParaRPr lang="en-US" sz="2400" i="1">
              <a:latin typeface="Times New Roman" panose="02020603050405020304" pitchFamily="18" charset="0"/>
            </a:endParaRPr>
          </a:p>
          <a:p>
            <a:pPr algn="r" eaLnBrk="1" hangingPunct="1"/>
            <a:r>
              <a:rPr lang="en-US" sz="2400" i="1">
                <a:latin typeface="Times New Roman" panose="02020603050405020304" pitchFamily="18" charset="0"/>
              </a:rPr>
              <a:t>x</a:t>
            </a:r>
            <a:r>
              <a:rPr lang="en-US" sz="2400">
                <a:latin typeface="Times New Roman" panose="02020603050405020304" pitchFamily="18" charset="0"/>
              </a:rPr>
              <a:t> + 27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716713" y="2038350"/>
            <a:ext cx="706437" cy="822325"/>
            <a:chOff x="1092784" y="1318260"/>
            <a:chExt cx="706806" cy="823054"/>
          </a:xfrm>
        </p:grpSpPr>
        <p:sp>
          <p:nvSpPr>
            <p:cNvPr id="23" name="Arc 22"/>
            <p:cNvSpPr/>
            <p:nvPr/>
          </p:nvSpPr>
          <p:spPr>
            <a:xfrm>
              <a:off x="1092784" y="1477151"/>
              <a:ext cx="250956" cy="535462"/>
            </a:xfrm>
            <a:prstGeom prst="arc">
              <a:avLst>
                <a:gd name="adj1" fmla="val 10845232"/>
                <a:gd name="adj2" fmla="val 417342"/>
              </a:avLst>
            </a:prstGeom>
            <a:ln w="28575">
              <a:solidFill>
                <a:schemeClr val="accent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>
              <a:off x="1092784" y="1318260"/>
              <a:ext cx="706806" cy="823054"/>
            </a:xfrm>
            <a:prstGeom prst="arc">
              <a:avLst>
                <a:gd name="adj1" fmla="val 10845232"/>
                <a:gd name="adj2" fmla="val 197313"/>
              </a:avLst>
            </a:prstGeom>
            <a:ln w="28575">
              <a:solidFill>
                <a:schemeClr val="accent6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re Focus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7030A0"/>
      </a:accent1>
      <a:accent2>
        <a:srgbClr val="C80000"/>
      </a:accent2>
      <a:accent3>
        <a:srgbClr val="00B050"/>
      </a:accent3>
      <a:accent4>
        <a:srgbClr val="333399"/>
      </a:accent4>
      <a:accent5>
        <a:srgbClr val="CCECFF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e Focu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458</Words>
  <Application>Microsoft Office PowerPoint</Application>
  <PresentationFormat>On-screen Show (4:3)</PresentationFormat>
  <Paragraphs>197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Calibri</vt:lpstr>
      <vt:lpstr>Office Theme</vt:lpstr>
      <vt:lpstr>Microsoft Equation 3.0</vt:lpstr>
      <vt:lpstr>PowerPoint Presentation</vt:lpstr>
      <vt:lpstr>Warm-Up</vt:lpstr>
      <vt:lpstr>Simplifying Expressions</vt:lpstr>
      <vt:lpstr>Vocabulary</vt:lpstr>
      <vt:lpstr>Example 1</vt:lpstr>
      <vt:lpstr>Example 1 Continued…</vt:lpstr>
      <vt:lpstr>Example 2</vt:lpstr>
      <vt:lpstr>Simplifying an Algebraic Expression</vt:lpstr>
      <vt:lpstr>Example 3</vt:lpstr>
      <vt:lpstr>Example 3 Continued…</vt:lpstr>
      <vt:lpstr>PowerPoint Presentation</vt:lpstr>
      <vt:lpstr>Communication Prompt</vt:lpstr>
      <vt:lpstr>Exit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and Decimals</dc:title>
  <dc:creator>Wallace</dc:creator>
  <cp:lastModifiedBy>Peg Hansen</cp:lastModifiedBy>
  <cp:revision>33</cp:revision>
  <dcterms:created xsi:type="dcterms:W3CDTF">2008-06-21T21:55:34Z</dcterms:created>
  <dcterms:modified xsi:type="dcterms:W3CDTF">2013-10-09T00:07:36Z</dcterms:modified>
</cp:coreProperties>
</file>