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4955" y="2113343"/>
            <a:ext cx="8274088" cy="1460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49154" y="3691382"/>
            <a:ext cx="6645691" cy="851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>
                <a:solidFill>
                  <a:srgbClr val="205867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10/22/2013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10/22/2013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10/22/2013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10/22/2013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10/22/2013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4130" y="14478"/>
            <a:ext cx="7555738" cy="1229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821" y="2291688"/>
            <a:ext cx="8074357" cy="20232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10/22/2013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0076" y="2020062"/>
            <a:ext cx="6583679" cy="12283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17519" y="2690621"/>
            <a:ext cx="3148583" cy="12283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40679" y="2690622"/>
            <a:ext cx="864857" cy="12283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2925445" marR="6350" indent="-1647825">
              <a:lnSpc>
                <a:spcPct val="100000"/>
              </a:lnSpc>
            </a:pPr>
            <a:r>
              <a:rPr spc="-20" dirty="0"/>
              <a:t>Simplifying</a:t>
            </a:r>
            <a:r>
              <a:rPr spc="5" dirty="0"/>
              <a:t> </a:t>
            </a:r>
            <a:r>
              <a:rPr spc="-25" dirty="0"/>
              <a:t>and</a:t>
            </a:r>
            <a:r>
              <a:rPr dirty="0"/>
              <a:t> </a:t>
            </a:r>
            <a:r>
              <a:rPr spc="-20" dirty="0"/>
              <a:t>Solving</a:t>
            </a:r>
            <a:r>
              <a:rPr spc="-25" dirty="0"/>
              <a:t> Equations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7760" marR="6350">
              <a:lnSpc>
                <a:spcPct val="100000"/>
              </a:lnSpc>
            </a:pPr>
            <a:r>
              <a:rPr dirty="0"/>
              <a:t>Simplify</a:t>
            </a:r>
            <a:r>
              <a:rPr spc="-10" dirty="0"/>
              <a:t> </a:t>
            </a:r>
            <a:r>
              <a:rPr dirty="0"/>
              <a:t>and</a:t>
            </a:r>
            <a:r>
              <a:rPr spc="5" dirty="0"/>
              <a:t> </a:t>
            </a:r>
            <a:r>
              <a:rPr dirty="0"/>
              <a:t>solve</a:t>
            </a:r>
            <a:r>
              <a:rPr spc="-25" dirty="0"/>
              <a:t> </a:t>
            </a:r>
            <a:r>
              <a:rPr spc="-5" dirty="0"/>
              <a:t>e</a:t>
            </a:r>
            <a:r>
              <a:rPr dirty="0"/>
              <a:t>quations</a:t>
            </a:r>
            <a:r>
              <a:rPr spc="-10" dirty="0"/>
              <a:t> </a:t>
            </a:r>
            <a:r>
              <a:rPr dirty="0"/>
              <a:t>with va</a:t>
            </a:r>
            <a:r>
              <a:rPr spc="-5" dirty="0"/>
              <a:t>r</a:t>
            </a:r>
            <a:r>
              <a:rPr dirty="0"/>
              <a:t>i</a:t>
            </a:r>
            <a:r>
              <a:rPr spc="-5" dirty="0"/>
              <a:t>a</a:t>
            </a:r>
            <a:r>
              <a:rPr dirty="0"/>
              <a:t>bl</a:t>
            </a:r>
            <a:r>
              <a:rPr spc="-10" dirty="0"/>
              <a:t>e</a:t>
            </a:r>
            <a:r>
              <a:rPr dirty="0"/>
              <a:t>s</a:t>
            </a:r>
            <a:r>
              <a:rPr spc="-20" dirty="0"/>
              <a:t> </a:t>
            </a:r>
            <a:r>
              <a:rPr dirty="0"/>
              <a:t>on one</a:t>
            </a:r>
            <a:r>
              <a:rPr spc="-15" dirty="0"/>
              <a:t> </a:t>
            </a:r>
            <a:r>
              <a:rPr dirty="0"/>
              <a:t>side</a:t>
            </a:r>
            <a:r>
              <a:rPr spc="-15" dirty="0"/>
              <a:t> </a:t>
            </a:r>
            <a:r>
              <a:rPr dirty="0"/>
              <a:t>of</a:t>
            </a:r>
            <a:r>
              <a:rPr spc="-5" dirty="0"/>
              <a:t> </a:t>
            </a:r>
            <a:r>
              <a:rPr dirty="0"/>
              <a:t>an </a:t>
            </a:r>
            <a:r>
              <a:rPr spc="-5" dirty="0"/>
              <a:t>e</a:t>
            </a:r>
            <a:r>
              <a:rPr dirty="0"/>
              <a:t>quation.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5940" y="492252"/>
            <a:ext cx="138112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Lesson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4.6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39630" y="3622464"/>
            <a:ext cx="403176" cy="4571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235835">
              <a:lnSpc>
                <a:spcPts val="4780"/>
              </a:lnSpc>
            </a:pPr>
            <a:r>
              <a:rPr dirty="0"/>
              <a:t>Ex</a:t>
            </a:r>
            <a:r>
              <a:rPr spc="-5" dirty="0"/>
              <a:t>i</a:t>
            </a:r>
            <a:r>
              <a:rPr dirty="0"/>
              <a:t>t</a:t>
            </a:r>
            <a:r>
              <a:rPr spc="-5" dirty="0"/>
              <a:t> P</a:t>
            </a:r>
            <a:r>
              <a:rPr spc="-75" dirty="0"/>
              <a:t>r</a:t>
            </a:r>
            <a:r>
              <a:rPr dirty="0"/>
              <a:t>ob</a:t>
            </a:r>
            <a:r>
              <a:rPr spc="-5" dirty="0"/>
              <a:t>l</a:t>
            </a:r>
            <a:r>
              <a:rPr dirty="0"/>
              <a:t>ems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49452"/>
            <a:ext cx="5520690" cy="1096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1368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S</a:t>
            </a:r>
            <a:r>
              <a:rPr sz="2400" b="1" dirty="0">
                <a:latin typeface="Times New Roman"/>
                <a:cs typeface="Times New Roman"/>
              </a:rPr>
              <a:t>o</a:t>
            </a:r>
            <a:r>
              <a:rPr sz="2400" b="1" spc="-5" dirty="0">
                <a:latin typeface="Times New Roman"/>
                <a:cs typeface="Times New Roman"/>
              </a:rPr>
              <a:t>l</a:t>
            </a:r>
            <a:r>
              <a:rPr sz="2400" b="1" dirty="0">
                <a:latin typeface="Times New Roman"/>
                <a:cs typeface="Times New Roman"/>
              </a:rPr>
              <a:t>ve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each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e</a:t>
            </a:r>
            <a:r>
              <a:rPr sz="2400" b="1" spc="-5" dirty="0">
                <a:latin typeface="Times New Roman"/>
                <a:cs typeface="Times New Roman"/>
              </a:rPr>
              <a:t>qu</a:t>
            </a:r>
            <a:r>
              <a:rPr sz="2400" b="1" dirty="0">
                <a:latin typeface="Times New Roman"/>
                <a:cs typeface="Times New Roman"/>
              </a:rPr>
              <a:t>a</a:t>
            </a:r>
            <a:r>
              <a:rPr sz="2400" b="1" spc="-5" dirty="0">
                <a:latin typeface="Times New Roman"/>
                <a:cs typeface="Times New Roman"/>
              </a:rPr>
              <a:t>ti</a:t>
            </a:r>
            <a:r>
              <a:rPr sz="2400" b="1" dirty="0">
                <a:latin typeface="Times New Roman"/>
                <a:cs typeface="Times New Roman"/>
              </a:rPr>
              <a:t>o</a:t>
            </a:r>
            <a:r>
              <a:rPr sz="2400" b="1" spc="-5" dirty="0">
                <a:latin typeface="Times New Roman"/>
                <a:cs typeface="Times New Roman"/>
              </a:rPr>
              <a:t>n</a:t>
            </a:r>
            <a:r>
              <a:rPr sz="2400" b="1" dirty="0">
                <a:latin typeface="Times New Roman"/>
                <a:cs typeface="Times New Roman"/>
              </a:rPr>
              <a:t>.	C</a:t>
            </a:r>
            <a:r>
              <a:rPr sz="2400" b="1" spc="-5" dirty="0">
                <a:latin typeface="Times New Roman"/>
                <a:cs typeface="Times New Roman"/>
              </a:rPr>
              <a:t>h</a:t>
            </a:r>
            <a:r>
              <a:rPr sz="2400" b="1" dirty="0">
                <a:latin typeface="Times New Roman"/>
                <a:cs typeface="Times New Roman"/>
              </a:rPr>
              <a:t>eck yo</a:t>
            </a:r>
            <a:r>
              <a:rPr sz="2400" b="1" spc="-5" dirty="0">
                <a:latin typeface="Times New Roman"/>
                <a:cs typeface="Times New Roman"/>
              </a:rPr>
              <a:t>u</a:t>
            </a:r>
            <a:r>
              <a:rPr sz="2400" b="1" dirty="0">
                <a:latin typeface="Times New Roman"/>
                <a:cs typeface="Times New Roman"/>
              </a:rPr>
              <a:t>r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so</a:t>
            </a:r>
            <a:r>
              <a:rPr sz="2400" b="1" spc="-5" dirty="0">
                <a:latin typeface="Times New Roman"/>
                <a:cs typeface="Times New Roman"/>
              </a:rPr>
              <a:t>luti</a:t>
            </a:r>
            <a:r>
              <a:rPr sz="2400" b="1" dirty="0">
                <a:latin typeface="Times New Roman"/>
                <a:cs typeface="Times New Roman"/>
              </a:rPr>
              <a:t>o</a:t>
            </a:r>
            <a:r>
              <a:rPr sz="2400" b="1" spc="-5" dirty="0">
                <a:latin typeface="Times New Roman"/>
                <a:cs typeface="Times New Roman"/>
              </a:rPr>
              <a:t>n</a:t>
            </a:r>
            <a:r>
              <a:rPr sz="2400" b="1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9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ts val="2870"/>
              </a:lnSpc>
              <a:tabLst>
                <a:tab pos="475615" algn="l"/>
              </a:tabLst>
            </a:pPr>
            <a:r>
              <a:rPr sz="2400" dirty="0">
                <a:latin typeface="Times New Roman"/>
                <a:cs typeface="Times New Roman"/>
              </a:rPr>
              <a:t>1.	4(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 2) +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7 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35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778252"/>
            <a:ext cx="310324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75615" algn="l"/>
              </a:tabLst>
            </a:pPr>
            <a:r>
              <a:rPr sz="2400" dirty="0">
                <a:latin typeface="Times New Roman"/>
                <a:cs typeface="Times New Roman"/>
              </a:rPr>
              <a:t>2.	3</a:t>
            </a: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5 +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10</a:t>
            </a:r>
            <a:r>
              <a:rPr sz="2400" i="1" dirty="0">
                <a:latin typeface="Times New Roman"/>
                <a:cs typeface="Times New Roman"/>
              </a:rPr>
              <a:t>y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19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36130" y="1695602"/>
            <a:ext cx="65595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i="1" dirty="0">
                <a:solidFill>
                  <a:srgbClr val="C80000"/>
                </a:solidFill>
                <a:latin typeface="Times New Roman"/>
                <a:cs typeface="Times New Roman"/>
              </a:rPr>
              <a:t>x </a:t>
            </a:r>
            <a:r>
              <a:rPr sz="2400" b="1" dirty="0">
                <a:solidFill>
                  <a:srgbClr val="C80000"/>
                </a:solidFill>
                <a:latin typeface="Times New Roman"/>
                <a:cs typeface="Times New Roman"/>
              </a:rPr>
              <a:t>=</a:t>
            </a:r>
            <a:r>
              <a:rPr sz="2400" b="1" spc="-10" dirty="0">
                <a:solidFill>
                  <a:srgbClr val="C8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80000"/>
                </a:solidFill>
                <a:latin typeface="Times New Roman"/>
                <a:cs typeface="Times New Roman"/>
              </a:rPr>
              <a:t>9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53808" y="2792882"/>
            <a:ext cx="63817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i="1" dirty="0">
                <a:solidFill>
                  <a:srgbClr val="C80000"/>
                </a:solidFill>
                <a:latin typeface="Times New Roman"/>
                <a:cs typeface="Times New Roman"/>
              </a:rPr>
              <a:t>y</a:t>
            </a:r>
            <a:r>
              <a:rPr sz="2400" b="1" i="1" spc="-5" dirty="0">
                <a:solidFill>
                  <a:srgbClr val="C8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80000"/>
                </a:solidFill>
                <a:latin typeface="Times New Roman"/>
                <a:cs typeface="Times New Roman"/>
              </a:rPr>
              <a:t>=</a:t>
            </a:r>
            <a:r>
              <a:rPr sz="2400" b="1" spc="-10" dirty="0">
                <a:solidFill>
                  <a:srgbClr val="C8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80000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675890">
              <a:lnSpc>
                <a:spcPts val="4780"/>
              </a:lnSpc>
            </a:pPr>
            <a:r>
              <a:rPr spc="-225" dirty="0"/>
              <a:t>W</a:t>
            </a:r>
            <a:r>
              <a:rPr dirty="0"/>
              <a:t>arm-Up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49452"/>
            <a:ext cx="5444490" cy="1096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S</a:t>
            </a:r>
            <a:r>
              <a:rPr sz="2400" b="1" dirty="0">
                <a:latin typeface="Times New Roman"/>
                <a:cs typeface="Times New Roman"/>
              </a:rPr>
              <a:t>o</a:t>
            </a:r>
            <a:r>
              <a:rPr sz="2400" b="1" spc="-5" dirty="0">
                <a:latin typeface="Times New Roman"/>
                <a:cs typeface="Times New Roman"/>
              </a:rPr>
              <a:t>l</a:t>
            </a:r>
            <a:r>
              <a:rPr sz="2400" b="1" dirty="0">
                <a:latin typeface="Times New Roman"/>
                <a:cs typeface="Times New Roman"/>
              </a:rPr>
              <a:t>ve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each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e</a:t>
            </a:r>
            <a:r>
              <a:rPr sz="2400" b="1" spc="-5" dirty="0">
                <a:latin typeface="Times New Roman"/>
                <a:cs typeface="Times New Roman"/>
              </a:rPr>
              <a:t>qu</a:t>
            </a:r>
            <a:r>
              <a:rPr sz="2400" b="1" dirty="0">
                <a:latin typeface="Times New Roman"/>
                <a:cs typeface="Times New Roman"/>
              </a:rPr>
              <a:t>a</a:t>
            </a:r>
            <a:r>
              <a:rPr sz="2400" b="1" spc="-5" dirty="0">
                <a:latin typeface="Times New Roman"/>
                <a:cs typeface="Times New Roman"/>
              </a:rPr>
              <a:t>ti</a:t>
            </a:r>
            <a:r>
              <a:rPr sz="2400" b="1" dirty="0">
                <a:latin typeface="Times New Roman"/>
                <a:cs typeface="Times New Roman"/>
              </a:rPr>
              <a:t>o</a:t>
            </a:r>
            <a:r>
              <a:rPr sz="2400" b="1" spc="-5" dirty="0">
                <a:latin typeface="Times New Roman"/>
                <a:cs typeface="Times New Roman"/>
              </a:rPr>
              <a:t>n</a:t>
            </a:r>
            <a:r>
              <a:rPr sz="2400" b="1" dirty="0">
                <a:latin typeface="Times New Roman"/>
                <a:cs typeface="Times New Roman"/>
              </a:rPr>
              <a:t>. C</a:t>
            </a:r>
            <a:r>
              <a:rPr sz="2400" b="1" spc="-5" dirty="0">
                <a:latin typeface="Times New Roman"/>
                <a:cs typeface="Times New Roman"/>
              </a:rPr>
              <a:t>h</a:t>
            </a:r>
            <a:r>
              <a:rPr sz="2400" b="1" dirty="0">
                <a:latin typeface="Times New Roman"/>
                <a:cs typeface="Times New Roman"/>
              </a:rPr>
              <a:t>eck yo</a:t>
            </a:r>
            <a:r>
              <a:rPr sz="2400" b="1" spc="-5" dirty="0">
                <a:latin typeface="Times New Roman"/>
                <a:cs typeface="Times New Roman"/>
              </a:rPr>
              <a:t>u</a:t>
            </a:r>
            <a:r>
              <a:rPr sz="2400" b="1" dirty="0">
                <a:latin typeface="Times New Roman"/>
                <a:cs typeface="Times New Roman"/>
              </a:rPr>
              <a:t>r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so</a:t>
            </a:r>
            <a:r>
              <a:rPr sz="2400" b="1" spc="-5" dirty="0">
                <a:latin typeface="Times New Roman"/>
                <a:cs typeface="Times New Roman"/>
              </a:rPr>
              <a:t>luti</a:t>
            </a:r>
            <a:r>
              <a:rPr sz="2400" b="1" dirty="0">
                <a:latin typeface="Times New Roman"/>
                <a:cs typeface="Times New Roman"/>
              </a:rPr>
              <a:t>o</a:t>
            </a:r>
            <a:r>
              <a:rPr sz="2400" b="1" spc="-5" dirty="0">
                <a:latin typeface="Times New Roman"/>
                <a:cs typeface="Times New Roman"/>
              </a:rPr>
              <a:t>n</a:t>
            </a:r>
            <a:r>
              <a:rPr sz="2400" b="1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9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ts val="2870"/>
              </a:lnSpc>
              <a:tabLst>
                <a:tab pos="475615" algn="l"/>
              </a:tabLst>
            </a:pPr>
            <a:r>
              <a:rPr sz="2400" dirty="0">
                <a:latin typeface="Times New Roman"/>
                <a:cs typeface="Times New Roman"/>
              </a:rPr>
              <a:t>1.	8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 3 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778252"/>
            <a:ext cx="2014220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75615" algn="l"/>
              </a:tabLst>
            </a:pPr>
            <a:r>
              <a:rPr sz="2400" dirty="0">
                <a:latin typeface="Times New Roman"/>
                <a:cs typeface="Times New Roman"/>
              </a:rPr>
              <a:t>2.	–10 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 6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875532"/>
            <a:ext cx="2084070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75615" algn="l"/>
              </a:tabLst>
            </a:pPr>
            <a:r>
              <a:rPr sz="2400" dirty="0">
                <a:latin typeface="Times New Roman"/>
                <a:cs typeface="Times New Roman"/>
              </a:rPr>
              <a:t>3.	5(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4) 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55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972811"/>
            <a:ext cx="2217420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75615" algn="l"/>
              </a:tabLst>
            </a:pPr>
            <a:r>
              <a:rPr sz="2400" dirty="0">
                <a:latin typeface="Times New Roman"/>
                <a:cs typeface="Times New Roman"/>
              </a:rPr>
              <a:t>4.	33 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–3</a:t>
            </a:r>
            <a:r>
              <a:rPr sz="2400" spc="-5" dirty="0">
                <a:latin typeface="Times New Roman"/>
                <a:cs typeface="Times New Roman"/>
              </a:rPr>
              <a:t>(</a:t>
            </a:r>
            <a:r>
              <a:rPr sz="2400" i="1" dirty="0">
                <a:latin typeface="Times New Roman"/>
                <a:cs typeface="Times New Roman"/>
              </a:rPr>
              <a:t>x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 1)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44613" y="1705051"/>
            <a:ext cx="65595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i="1" dirty="0">
                <a:solidFill>
                  <a:srgbClr val="C80000"/>
                </a:solidFill>
                <a:latin typeface="Times New Roman"/>
                <a:cs typeface="Times New Roman"/>
              </a:rPr>
              <a:t>x </a:t>
            </a:r>
            <a:r>
              <a:rPr sz="2400" b="1" dirty="0">
                <a:solidFill>
                  <a:srgbClr val="C80000"/>
                </a:solidFill>
                <a:latin typeface="Times New Roman"/>
                <a:cs typeface="Times New Roman"/>
              </a:rPr>
              <a:t>=</a:t>
            </a:r>
            <a:r>
              <a:rPr sz="2400" b="1" spc="-10" dirty="0">
                <a:solidFill>
                  <a:srgbClr val="C8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80000"/>
                </a:solidFill>
                <a:latin typeface="Times New Roman"/>
                <a:cs typeface="Times New Roman"/>
              </a:rPr>
              <a:t>3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92213" y="2802331"/>
            <a:ext cx="80835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i="1" dirty="0">
                <a:solidFill>
                  <a:srgbClr val="C80000"/>
                </a:solidFill>
                <a:latin typeface="Times New Roman"/>
                <a:cs typeface="Times New Roman"/>
              </a:rPr>
              <a:t>x </a:t>
            </a:r>
            <a:r>
              <a:rPr sz="2400" b="1" dirty="0">
                <a:solidFill>
                  <a:srgbClr val="C80000"/>
                </a:solidFill>
                <a:latin typeface="Times New Roman"/>
                <a:cs typeface="Times New Roman"/>
              </a:rPr>
              <a:t>=</a:t>
            </a:r>
            <a:r>
              <a:rPr sz="2400" b="1" spc="-10" dirty="0">
                <a:solidFill>
                  <a:srgbClr val="C8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80000"/>
                </a:solidFill>
                <a:latin typeface="Times New Roman"/>
                <a:cs typeface="Times New Roman"/>
              </a:rPr>
              <a:t>–2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44308" y="3899611"/>
            <a:ext cx="65595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i="1" dirty="0">
                <a:solidFill>
                  <a:srgbClr val="C80000"/>
                </a:solidFill>
                <a:latin typeface="Times New Roman"/>
                <a:cs typeface="Times New Roman"/>
              </a:rPr>
              <a:t>x </a:t>
            </a:r>
            <a:r>
              <a:rPr sz="2400" b="1" dirty="0">
                <a:solidFill>
                  <a:srgbClr val="C80000"/>
                </a:solidFill>
                <a:latin typeface="Times New Roman"/>
                <a:cs typeface="Times New Roman"/>
              </a:rPr>
              <a:t>=</a:t>
            </a:r>
            <a:r>
              <a:rPr sz="2400" b="1" spc="-10" dirty="0">
                <a:solidFill>
                  <a:srgbClr val="C8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80000"/>
                </a:solidFill>
                <a:latin typeface="Times New Roman"/>
                <a:cs typeface="Times New Roman"/>
              </a:rPr>
              <a:t>7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39508" y="4996891"/>
            <a:ext cx="96075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i="1" dirty="0">
                <a:solidFill>
                  <a:srgbClr val="C80000"/>
                </a:solidFill>
                <a:latin typeface="Times New Roman"/>
                <a:cs typeface="Times New Roman"/>
              </a:rPr>
              <a:t>x </a:t>
            </a:r>
            <a:r>
              <a:rPr sz="2400" b="1" dirty="0">
                <a:solidFill>
                  <a:srgbClr val="C80000"/>
                </a:solidFill>
                <a:latin typeface="Times New Roman"/>
                <a:cs typeface="Times New Roman"/>
              </a:rPr>
              <a:t>=</a:t>
            </a:r>
            <a:r>
              <a:rPr sz="2400" b="1" spc="-10" dirty="0">
                <a:solidFill>
                  <a:srgbClr val="C8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80000"/>
                </a:solidFill>
                <a:latin typeface="Times New Roman"/>
                <a:cs typeface="Times New Roman"/>
              </a:rPr>
              <a:t>–10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3" y="3048"/>
            <a:ext cx="1898903" cy="9692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96924" y="3048"/>
            <a:ext cx="3847337" cy="9692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40758" y="3048"/>
            <a:ext cx="704836" cy="9692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42103" y="3048"/>
            <a:ext cx="4501896" cy="9692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14995" y="3048"/>
            <a:ext cx="429003" cy="9692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739" y="167383"/>
            <a:ext cx="8949690" cy="49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863465" algn="l"/>
              </a:tabLst>
            </a:pPr>
            <a:r>
              <a:rPr sz="3200" b="1" spc="-20" dirty="0">
                <a:latin typeface="Times New Roman"/>
                <a:cs typeface="Times New Roman"/>
              </a:rPr>
              <a:t>Ex</a:t>
            </a:r>
            <a:r>
              <a:rPr sz="3200" b="1" spc="-25" dirty="0">
                <a:latin typeface="Times New Roman"/>
                <a:cs typeface="Times New Roman"/>
              </a:rPr>
              <a:t>p</a:t>
            </a:r>
            <a:r>
              <a:rPr sz="3200" b="1" spc="-15" dirty="0">
                <a:latin typeface="Times New Roman"/>
                <a:cs typeface="Times New Roman"/>
              </a:rPr>
              <a:t>lo</a:t>
            </a:r>
            <a:r>
              <a:rPr sz="3200" b="1" spc="-75" dirty="0">
                <a:latin typeface="Times New Roman"/>
                <a:cs typeface="Times New Roman"/>
              </a:rPr>
              <a:t>r</a:t>
            </a:r>
            <a:r>
              <a:rPr sz="3200" b="1" spc="-10" dirty="0">
                <a:latin typeface="Times New Roman"/>
                <a:cs typeface="Times New Roman"/>
              </a:rPr>
              <a:t>e</a:t>
            </a:r>
            <a:r>
              <a:rPr sz="3200" b="1" spc="-15" dirty="0">
                <a:latin typeface="Times New Roman"/>
                <a:cs typeface="Times New Roman"/>
              </a:rPr>
              <a:t>!</a:t>
            </a:r>
            <a:r>
              <a:rPr sz="3200" b="1" dirty="0">
                <a:latin typeface="Times New Roman"/>
                <a:cs typeface="Times New Roman"/>
              </a:rPr>
              <a:t>	</a:t>
            </a:r>
            <a:r>
              <a:rPr sz="3200" b="1" spc="-25" dirty="0">
                <a:latin typeface="Times New Roman"/>
                <a:cs typeface="Times New Roman"/>
              </a:rPr>
              <a:t>Equ</a:t>
            </a:r>
            <a:r>
              <a:rPr sz="3200" b="1" spc="-20" dirty="0">
                <a:latin typeface="Times New Roman"/>
                <a:cs typeface="Times New Roman"/>
              </a:rPr>
              <a:t>at</a:t>
            </a:r>
            <a:r>
              <a:rPr sz="3200" b="1" spc="-15" dirty="0">
                <a:latin typeface="Times New Roman"/>
                <a:cs typeface="Times New Roman"/>
              </a:rPr>
              <a:t>ion</a:t>
            </a:r>
            <a:r>
              <a:rPr sz="3200" b="1" spc="-10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Man</a:t>
            </a:r>
            <a:r>
              <a:rPr sz="3200" b="1" spc="-10" dirty="0">
                <a:latin typeface="Times New Roman"/>
                <a:cs typeface="Times New Roman"/>
              </a:rPr>
              <a:t>i</a:t>
            </a:r>
            <a:r>
              <a:rPr sz="3200" b="1" spc="-25" dirty="0">
                <a:latin typeface="Times New Roman"/>
                <a:cs typeface="Times New Roman"/>
              </a:rPr>
              <a:t>pu</a:t>
            </a:r>
            <a:r>
              <a:rPr sz="3200" b="1" spc="-15" dirty="0">
                <a:latin typeface="Times New Roman"/>
                <a:cs typeface="Times New Roman"/>
              </a:rPr>
              <a:t>la</a:t>
            </a:r>
            <a:r>
              <a:rPr sz="3200" b="1" spc="-20" dirty="0">
                <a:latin typeface="Times New Roman"/>
                <a:cs typeface="Times New Roman"/>
              </a:rPr>
              <a:t>t</a:t>
            </a:r>
            <a:r>
              <a:rPr sz="3200" b="1" spc="-15" dirty="0">
                <a:latin typeface="Times New Roman"/>
                <a:cs typeface="Times New Roman"/>
              </a:rPr>
              <a:t>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951484"/>
            <a:ext cx="69596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0" dirty="0">
                <a:solidFill>
                  <a:srgbClr val="7030A0"/>
                </a:solidFill>
                <a:latin typeface="Times New Roman"/>
                <a:cs typeface="Times New Roman"/>
              </a:rPr>
              <a:t>Step 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3240" y="951484"/>
            <a:ext cx="7656830" cy="621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If you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do not have an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equat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on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mat,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draw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one on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blank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sheet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of pape</a:t>
            </a:r>
            <a:r>
              <a:rPr sz="2000" spc="-120" dirty="0">
                <a:latin typeface="Times New Roman"/>
                <a:cs typeface="Times New Roman"/>
              </a:rPr>
              <a:t>r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O</a:t>
            </a:r>
            <a:r>
              <a:rPr sz="2000" spc="-10" dirty="0">
                <a:latin typeface="Times New Roman"/>
                <a:cs typeface="Times New Roman"/>
              </a:rPr>
              <a:t>n your equat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on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mat,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model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the equat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on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15" dirty="0">
                <a:latin typeface="Times New Roman"/>
                <a:cs typeface="Times New Roman"/>
              </a:rPr>
              <a:t>4</a:t>
            </a:r>
            <a:r>
              <a:rPr sz="2000" i="1" spc="-10" dirty="0">
                <a:latin typeface="Times New Roman"/>
                <a:cs typeface="Times New Roman"/>
              </a:rPr>
              <a:t>x</a:t>
            </a:r>
            <a:r>
              <a:rPr sz="2000" i="1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+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7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+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x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−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3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=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−1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739" y="4313872"/>
            <a:ext cx="69596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0" dirty="0">
                <a:solidFill>
                  <a:srgbClr val="7030A0"/>
                </a:solidFill>
                <a:latin typeface="Times New Roman"/>
                <a:cs typeface="Times New Roman"/>
              </a:rPr>
              <a:t>Step 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3240" y="4313872"/>
            <a:ext cx="7715884" cy="621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000" spc="-2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ooking at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your equati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mat,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there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w</a:t>
            </a:r>
            <a:r>
              <a:rPr sz="2000" spc="-10" dirty="0">
                <a:latin typeface="Times New Roman"/>
                <a:cs typeface="Times New Roman"/>
              </a:rPr>
              <a:t>ay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you can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simp</a:t>
            </a:r>
            <a:r>
              <a:rPr sz="2000" spc="-15" dirty="0">
                <a:latin typeface="Times New Roman"/>
                <a:cs typeface="Times New Roman"/>
              </a:rPr>
              <a:t>l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fy e</a:t>
            </a:r>
            <a:r>
              <a:rPr sz="2000" spc="-15" dirty="0">
                <a:latin typeface="Times New Roman"/>
                <a:cs typeface="Times New Roman"/>
              </a:rPr>
              <a:t>it</a:t>
            </a:r>
            <a:r>
              <a:rPr sz="2000" spc="-10" dirty="0">
                <a:latin typeface="Times New Roman"/>
                <a:cs typeface="Times New Roman"/>
              </a:rPr>
              <a:t>h</a:t>
            </a:r>
            <a:r>
              <a:rPr sz="2000" spc="-2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side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of the equat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o</a:t>
            </a:r>
            <a:r>
              <a:rPr sz="2000" spc="-15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?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If so,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re</a:t>
            </a:r>
            <a:r>
              <a:rPr sz="2000" spc="-20" dirty="0">
                <a:latin typeface="Times New Roman"/>
                <a:cs typeface="Times New Roman"/>
              </a:rPr>
              <a:t>w</a:t>
            </a:r>
            <a:r>
              <a:rPr sz="2000" spc="-10" dirty="0">
                <a:latin typeface="Times New Roman"/>
                <a:cs typeface="Times New Roman"/>
              </a:rPr>
              <a:t>rite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the equat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on.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09650" y="1916112"/>
            <a:ext cx="4010025" cy="18097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91212" y="1747837"/>
            <a:ext cx="2430462" cy="2092325"/>
          </a:xfrm>
          <a:custGeom>
            <a:avLst/>
            <a:gdLst/>
            <a:ahLst/>
            <a:cxnLst/>
            <a:rect l="l" t="t" r="r" b="b"/>
            <a:pathLst>
              <a:path w="2430462" h="2092325">
                <a:moveTo>
                  <a:pt x="0" y="0"/>
                </a:moveTo>
                <a:lnTo>
                  <a:pt x="2430462" y="0"/>
                </a:lnTo>
                <a:lnTo>
                  <a:pt x="2430462" y="2092325"/>
                </a:lnTo>
                <a:lnTo>
                  <a:pt x="0" y="2092325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00B05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969952" y="1784921"/>
            <a:ext cx="130683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20" dirty="0">
                <a:latin typeface="Times New Roman"/>
                <a:cs typeface="Times New Roman"/>
              </a:rPr>
              <a:t>R</a:t>
            </a:r>
            <a:r>
              <a:rPr sz="2000" b="1" spc="-10" dirty="0">
                <a:latin typeface="Times New Roman"/>
                <a:cs typeface="Times New Roman"/>
              </a:rPr>
              <a:t>e</a:t>
            </a:r>
            <a:r>
              <a:rPr sz="2000" b="1" spc="-25" dirty="0">
                <a:latin typeface="Times New Roman"/>
                <a:cs typeface="Times New Roman"/>
              </a:rPr>
              <a:t>m</a:t>
            </a:r>
            <a:r>
              <a:rPr sz="2000" b="1" spc="-10" dirty="0">
                <a:latin typeface="Times New Roman"/>
                <a:cs typeface="Times New Roman"/>
              </a:rPr>
              <a:t>e</a:t>
            </a:r>
            <a:r>
              <a:rPr sz="2000" b="1" spc="-25" dirty="0">
                <a:latin typeface="Times New Roman"/>
                <a:cs typeface="Times New Roman"/>
              </a:rPr>
              <a:t>m</a:t>
            </a:r>
            <a:r>
              <a:rPr sz="2000" b="1" spc="-10" dirty="0">
                <a:latin typeface="Times New Roman"/>
                <a:cs typeface="Times New Roman"/>
              </a:rPr>
              <a:t>ber: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84453" y="2242121"/>
            <a:ext cx="1190625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Times New Roman"/>
                <a:cs typeface="Times New Roman"/>
              </a:rPr>
              <a:t>=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1</a:t>
            </a:r>
            <a:r>
              <a:rPr sz="2000" b="1" i="1" spc="-10" dirty="0">
                <a:latin typeface="Times New Roman"/>
                <a:cs typeface="Times New Roman"/>
              </a:rPr>
              <a:t>x</a:t>
            </a:r>
            <a:r>
              <a:rPr sz="2000" b="1" i="1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(o</a:t>
            </a:r>
            <a:r>
              <a:rPr sz="2000" b="1" spc="-200" dirty="0">
                <a:latin typeface="Times New Roman"/>
                <a:cs typeface="Times New Roman"/>
              </a:rPr>
              <a:t>r</a:t>
            </a:r>
            <a:r>
              <a:rPr sz="2000" b="1" spc="-5" dirty="0">
                <a:latin typeface="Times New Roman"/>
                <a:cs typeface="Times New Roman"/>
              </a:rPr>
              <a:t>, </a:t>
            </a:r>
            <a:r>
              <a:rPr sz="2000" b="1" i="1" spc="-10" dirty="0">
                <a:latin typeface="Times New Roman"/>
                <a:cs typeface="Times New Roman"/>
              </a:rPr>
              <a:t>x</a:t>
            </a:r>
            <a:r>
              <a:rPr sz="2000" b="1" spc="-10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84453" y="2851619"/>
            <a:ext cx="488315" cy="925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Times New Roman"/>
                <a:cs typeface="Times New Roman"/>
              </a:rPr>
              <a:t>=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99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sz="2000" b="1" spc="-15" dirty="0">
                <a:latin typeface="Times New Roman"/>
                <a:cs typeface="Times New Roman"/>
              </a:rPr>
              <a:t>=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–1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134100" y="2297912"/>
            <a:ext cx="364324" cy="364324"/>
          </a:xfrm>
          <a:custGeom>
            <a:avLst/>
            <a:gdLst/>
            <a:ahLst/>
            <a:cxnLst/>
            <a:rect l="l" t="t" r="r" b="b"/>
            <a:pathLst>
              <a:path w="364324" h="364324">
                <a:moveTo>
                  <a:pt x="0" y="0"/>
                </a:moveTo>
                <a:lnTo>
                  <a:pt x="364324" y="0"/>
                </a:lnTo>
                <a:lnTo>
                  <a:pt x="364324" y="364324"/>
                </a:lnTo>
                <a:lnTo>
                  <a:pt x="0" y="364324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98431" y="2176457"/>
            <a:ext cx="121450" cy="485775"/>
          </a:xfrm>
          <a:custGeom>
            <a:avLst/>
            <a:gdLst/>
            <a:ahLst/>
            <a:cxnLst/>
            <a:rect l="l" t="t" r="r" b="b"/>
            <a:pathLst>
              <a:path w="121450" h="485775">
                <a:moveTo>
                  <a:pt x="121450" y="0"/>
                </a:moveTo>
                <a:lnTo>
                  <a:pt x="0" y="121450"/>
                </a:lnTo>
                <a:lnTo>
                  <a:pt x="0" y="485774"/>
                </a:lnTo>
                <a:lnTo>
                  <a:pt x="121450" y="364337"/>
                </a:lnTo>
                <a:lnTo>
                  <a:pt x="121450" y="0"/>
                </a:lnTo>
                <a:close/>
              </a:path>
            </a:pathLst>
          </a:custGeom>
          <a:solidFill>
            <a:srgbClr val="CDC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134100" y="2176457"/>
            <a:ext cx="485775" cy="121450"/>
          </a:xfrm>
          <a:custGeom>
            <a:avLst/>
            <a:gdLst/>
            <a:ahLst/>
            <a:cxnLst/>
            <a:rect l="l" t="t" r="r" b="b"/>
            <a:pathLst>
              <a:path w="485775" h="121450">
                <a:moveTo>
                  <a:pt x="485775" y="0"/>
                </a:moveTo>
                <a:lnTo>
                  <a:pt x="121450" y="0"/>
                </a:lnTo>
                <a:lnTo>
                  <a:pt x="0" y="121450"/>
                </a:lnTo>
                <a:lnTo>
                  <a:pt x="364324" y="121450"/>
                </a:lnTo>
                <a:lnTo>
                  <a:pt x="485775" y="0"/>
                </a:lnTo>
                <a:close/>
              </a:path>
            </a:pathLst>
          </a:custGeom>
          <a:solidFill>
            <a:srgbClr val="FFFF3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134100" y="2176457"/>
            <a:ext cx="485775" cy="485775"/>
          </a:xfrm>
          <a:custGeom>
            <a:avLst/>
            <a:gdLst/>
            <a:ahLst/>
            <a:cxnLst/>
            <a:rect l="l" t="t" r="r" b="b"/>
            <a:pathLst>
              <a:path w="485775" h="485775">
                <a:moveTo>
                  <a:pt x="0" y="121450"/>
                </a:moveTo>
                <a:lnTo>
                  <a:pt x="121450" y="0"/>
                </a:lnTo>
                <a:lnTo>
                  <a:pt x="485775" y="0"/>
                </a:lnTo>
                <a:lnTo>
                  <a:pt x="485775" y="364337"/>
                </a:lnTo>
                <a:lnTo>
                  <a:pt x="364324" y="485774"/>
                </a:lnTo>
                <a:lnTo>
                  <a:pt x="0" y="485774"/>
                </a:lnTo>
                <a:lnTo>
                  <a:pt x="0" y="121450"/>
                </a:lnTo>
                <a:close/>
              </a:path>
            </a:pathLst>
          </a:custGeom>
          <a:ln w="25400">
            <a:solidFill>
              <a:srgbClr val="50207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134100" y="2176457"/>
            <a:ext cx="485775" cy="121450"/>
          </a:xfrm>
          <a:custGeom>
            <a:avLst/>
            <a:gdLst/>
            <a:ahLst/>
            <a:cxnLst/>
            <a:rect l="l" t="t" r="r" b="b"/>
            <a:pathLst>
              <a:path w="485775" h="121450">
                <a:moveTo>
                  <a:pt x="0" y="121450"/>
                </a:moveTo>
                <a:lnTo>
                  <a:pt x="364324" y="121450"/>
                </a:lnTo>
                <a:lnTo>
                  <a:pt x="485775" y="0"/>
                </a:lnTo>
              </a:path>
            </a:pathLst>
          </a:custGeom>
          <a:ln w="25400">
            <a:solidFill>
              <a:srgbClr val="50207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98425" y="2297907"/>
            <a:ext cx="0" cy="364324"/>
          </a:xfrm>
          <a:custGeom>
            <a:avLst/>
            <a:gdLst/>
            <a:ahLst/>
            <a:cxnLst/>
            <a:rect l="l" t="t" r="r" b="b"/>
            <a:pathLst>
              <a:path h="364324">
                <a:moveTo>
                  <a:pt x="0" y="0"/>
                </a:moveTo>
                <a:lnTo>
                  <a:pt x="0" y="364324"/>
                </a:lnTo>
              </a:path>
            </a:pathLst>
          </a:custGeom>
          <a:ln w="25400">
            <a:solidFill>
              <a:srgbClr val="50207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249207" y="2306661"/>
            <a:ext cx="139700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i="1" dirty="0">
                <a:latin typeface="Times New Roman"/>
                <a:cs typeface="Times New Roman"/>
              </a:rPr>
              <a:t>x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180143" y="3425825"/>
            <a:ext cx="323841" cy="323845"/>
          </a:xfrm>
          <a:custGeom>
            <a:avLst/>
            <a:gdLst/>
            <a:ahLst/>
            <a:cxnLst/>
            <a:rect l="l" t="t" r="r" b="b"/>
            <a:pathLst>
              <a:path w="323841" h="323845">
                <a:moveTo>
                  <a:pt x="161454" y="0"/>
                </a:moveTo>
                <a:lnTo>
                  <a:pt x="118515" y="5881"/>
                </a:lnTo>
                <a:lnTo>
                  <a:pt x="79940" y="22252"/>
                </a:lnTo>
                <a:lnTo>
                  <a:pt x="47266" y="47576"/>
                </a:lnTo>
                <a:lnTo>
                  <a:pt x="22027" y="80320"/>
                </a:lnTo>
                <a:lnTo>
                  <a:pt x="5758" y="118947"/>
                </a:lnTo>
                <a:lnTo>
                  <a:pt x="31" y="161075"/>
                </a:lnTo>
                <a:lnTo>
                  <a:pt x="0" y="163353"/>
                </a:lnTo>
                <a:lnTo>
                  <a:pt x="780" y="177982"/>
                </a:lnTo>
                <a:lnTo>
                  <a:pt x="10507" y="219410"/>
                </a:lnTo>
                <a:lnTo>
                  <a:pt x="30157" y="255971"/>
                </a:lnTo>
                <a:lnTo>
                  <a:pt x="58244" y="286146"/>
                </a:lnTo>
                <a:lnTo>
                  <a:pt x="93282" y="308417"/>
                </a:lnTo>
                <a:lnTo>
                  <a:pt x="133783" y="321265"/>
                </a:lnTo>
                <a:lnTo>
                  <a:pt x="163085" y="323845"/>
                </a:lnTo>
                <a:lnTo>
                  <a:pt x="177733" y="323086"/>
                </a:lnTo>
                <a:lnTo>
                  <a:pt x="219224" y="313408"/>
                </a:lnTo>
                <a:lnTo>
                  <a:pt x="255844" y="293792"/>
                </a:lnTo>
                <a:lnTo>
                  <a:pt x="286071" y="265737"/>
                </a:lnTo>
                <a:lnTo>
                  <a:pt x="308383" y="230743"/>
                </a:lnTo>
                <a:lnTo>
                  <a:pt x="321255" y="190311"/>
                </a:lnTo>
                <a:lnTo>
                  <a:pt x="323841" y="161075"/>
                </a:lnTo>
                <a:lnTo>
                  <a:pt x="323109" y="146402"/>
                </a:lnTo>
                <a:lnTo>
                  <a:pt x="313489" y="104837"/>
                </a:lnTo>
                <a:lnTo>
                  <a:pt x="293914" y="68145"/>
                </a:lnTo>
                <a:lnTo>
                  <a:pt x="265898" y="37855"/>
                </a:lnTo>
                <a:lnTo>
                  <a:pt x="230958" y="15494"/>
                </a:lnTo>
                <a:lnTo>
                  <a:pt x="190610" y="2592"/>
                </a:lnTo>
                <a:lnTo>
                  <a:pt x="161454" y="0"/>
                </a:lnTo>
                <a:close/>
              </a:path>
            </a:pathLst>
          </a:custGeom>
          <a:solidFill>
            <a:srgbClr val="C8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81761" y="2849566"/>
            <a:ext cx="325388" cy="323822"/>
          </a:xfrm>
          <a:custGeom>
            <a:avLst/>
            <a:gdLst/>
            <a:ahLst/>
            <a:cxnLst/>
            <a:rect l="l" t="t" r="r" b="b"/>
            <a:pathLst>
              <a:path w="325388" h="323822">
                <a:moveTo>
                  <a:pt x="161558" y="0"/>
                </a:moveTo>
                <a:lnTo>
                  <a:pt x="118561" y="6019"/>
                </a:lnTo>
                <a:lnTo>
                  <a:pt x="79949" y="22457"/>
                </a:lnTo>
                <a:lnTo>
                  <a:pt x="47252" y="47790"/>
                </a:lnTo>
                <a:lnTo>
                  <a:pt x="22001" y="80494"/>
                </a:lnTo>
                <a:lnTo>
                  <a:pt x="5728" y="119046"/>
                </a:lnTo>
                <a:lnTo>
                  <a:pt x="55" y="159875"/>
                </a:lnTo>
                <a:lnTo>
                  <a:pt x="0" y="165363"/>
                </a:lnTo>
                <a:lnTo>
                  <a:pt x="949" y="179835"/>
                </a:lnTo>
                <a:lnTo>
                  <a:pt x="11085" y="220790"/>
                </a:lnTo>
                <a:lnTo>
                  <a:pt x="31053" y="256897"/>
                </a:lnTo>
                <a:lnTo>
                  <a:pt x="59437" y="286672"/>
                </a:lnTo>
                <a:lnTo>
                  <a:pt x="94819" y="308630"/>
                </a:lnTo>
                <a:lnTo>
                  <a:pt x="135784" y="321286"/>
                </a:lnTo>
                <a:lnTo>
                  <a:pt x="165496" y="323822"/>
                </a:lnTo>
                <a:lnTo>
                  <a:pt x="180089" y="322930"/>
                </a:lnTo>
                <a:lnTo>
                  <a:pt x="221396" y="312961"/>
                </a:lnTo>
                <a:lnTo>
                  <a:pt x="257826" y="293173"/>
                </a:lnTo>
                <a:lnTo>
                  <a:pt x="287876" y="265004"/>
                </a:lnTo>
                <a:lnTo>
                  <a:pt x="310043" y="229897"/>
                </a:lnTo>
                <a:lnTo>
                  <a:pt x="322824" y="189290"/>
                </a:lnTo>
                <a:lnTo>
                  <a:pt x="325388" y="159875"/>
                </a:lnTo>
                <a:lnTo>
                  <a:pt x="324553" y="145294"/>
                </a:lnTo>
                <a:lnTo>
                  <a:pt x="314674" y="104011"/>
                </a:lnTo>
                <a:lnTo>
                  <a:pt x="294886" y="67588"/>
                </a:lnTo>
                <a:lnTo>
                  <a:pt x="266675" y="37535"/>
                </a:lnTo>
                <a:lnTo>
                  <a:pt x="231526" y="15359"/>
                </a:lnTo>
                <a:lnTo>
                  <a:pt x="190923" y="2568"/>
                </a:lnTo>
                <a:lnTo>
                  <a:pt x="161558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8739" y="5647307"/>
            <a:ext cx="69596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0" dirty="0">
                <a:solidFill>
                  <a:srgbClr val="7030A0"/>
                </a:solidFill>
                <a:latin typeface="Times New Roman"/>
                <a:cs typeface="Times New Roman"/>
              </a:rPr>
              <a:t>Step 3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93240" y="5647307"/>
            <a:ext cx="560070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Solve 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equati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using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your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mat.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W</a:t>
            </a:r>
            <a:r>
              <a:rPr sz="2000" spc="-10" dirty="0">
                <a:latin typeface="Times New Roman"/>
                <a:cs typeface="Times New Roman"/>
              </a:rPr>
              <a:t>hat does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x</a:t>
            </a:r>
            <a:r>
              <a:rPr sz="2000" i="1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equal?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3" y="3048"/>
            <a:ext cx="1898903" cy="9692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96924" y="3048"/>
            <a:ext cx="3847337" cy="9692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40758" y="3048"/>
            <a:ext cx="704836" cy="9692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42103" y="3048"/>
            <a:ext cx="4501896" cy="9692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14995" y="3048"/>
            <a:ext cx="429003" cy="9692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739" y="167383"/>
            <a:ext cx="8949690" cy="49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863465" algn="l"/>
              </a:tabLst>
            </a:pPr>
            <a:r>
              <a:rPr sz="3200" b="1" spc="-20" dirty="0">
                <a:latin typeface="Times New Roman"/>
                <a:cs typeface="Times New Roman"/>
              </a:rPr>
              <a:t>Ex</a:t>
            </a:r>
            <a:r>
              <a:rPr sz="3200" b="1" spc="-25" dirty="0">
                <a:latin typeface="Times New Roman"/>
                <a:cs typeface="Times New Roman"/>
              </a:rPr>
              <a:t>p</a:t>
            </a:r>
            <a:r>
              <a:rPr sz="3200" b="1" spc="-15" dirty="0">
                <a:latin typeface="Times New Roman"/>
                <a:cs typeface="Times New Roman"/>
              </a:rPr>
              <a:t>lo</a:t>
            </a:r>
            <a:r>
              <a:rPr sz="3200" b="1" spc="-75" dirty="0">
                <a:latin typeface="Times New Roman"/>
                <a:cs typeface="Times New Roman"/>
              </a:rPr>
              <a:t>r</a:t>
            </a:r>
            <a:r>
              <a:rPr sz="3200" b="1" spc="-10" dirty="0">
                <a:latin typeface="Times New Roman"/>
                <a:cs typeface="Times New Roman"/>
              </a:rPr>
              <a:t>e</a:t>
            </a:r>
            <a:r>
              <a:rPr sz="3200" b="1" spc="-15" dirty="0">
                <a:latin typeface="Times New Roman"/>
                <a:cs typeface="Times New Roman"/>
              </a:rPr>
              <a:t>!</a:t>
            </a:r>
            <a:r>
              <a:rPr sz="3200" b="1" dirty="0">
                <a:latin typeface="Times New Roman"/>
                <a:cs typeface="Times New Roman"/>
              </a:rPr>
              <a:t>	</a:t>
            </a:r>
            <a:r>
              <a:rPr sz="3200" b="1" spc="-25" dirty="0">
                <a:latin typeface="Times New Roman"/>
                <a:cs typeface="Times New Roman"/>
              </a:rPr>
              <a:t>Equ</a:t>
            </a:r>
            <a:r>
              <a:rPr sz="3200" b="1" spc="-20" dirty="0">
                <a:latin typeface="Times New Roman"/>
                <a:cs typeface="Times New Roman"/>
              </a:rPr>
              <a:t>at</a:t>
            </a:r>
            <a:r>
              <a:rPr sz="3200" b="1" spc="-15" dirty="0">
                <a:latin typeface="Times New Roman"/>
                <a:cs typeface="Times New Roman"/>
              </a:rPr>
              <a:t>ion</a:t>
            </a:r>
            <a:r>
              <a:rPr sz="3200" b="1" spc="-10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Man</a:t>
            </a:r>
            <a:r>
              <a:rPr sz="3200" b="1" spc="-10" dirty="0">
                <a:latin typeface="Times New Roman"/>
                <a:cs typeface="Times New Roman"/>
              </a:rPr>
              <a:t>i</a:t>
            </a:r>
            <a:r>
              <a:rPr sz="3200" b="1" spc="-25" dirty="0">
                <a:latin typeface="Times New Roman"/>
                <a:cs typeface="Times New Roman"/>
              </a:rPr>
              <a:t>pu</a:t>
            </a:r>
            <a:r>
              <a:rPr sz="3200" b="1" spc="-15" dirty="0">
                <a:latin typeface="Times New Roman"/>
                <a:cs typeface="Times New Roman"/>
              </a:rPr>
              <a:t>la</a:t>
            </a:r>
            <a:r>
              <a:rPr sz="3200" b="1" spc="-20" dirty="0">
                <a:latin typeface="Times New Roman"/>
                <a:cs typeface="Times New Roman"/>
              </a:rPr>
              <a:t>t</a:t>
            </a:r>
            <a:r>
              <a:rPr sz="3200" b="1" spc="-15" dirty="0">
                <a:latin typeface="Times New Roman"/>
                <a:cs typeface="Times New Roman"/>
              </a:rPr>
              <a:t>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1064196"/>
            <a:ext cx="69596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0" dirty="0">
                <a:solidFill>
                  <a:srgbClr val="7030A0"/>
                </a:solidFill>
                <a:latin typeface="Times New Roman"/>
                <a:cs typeface="Times New Roman"/>
              </a:rPr>
              <a:t>Step 4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58481" y="2274513"/>
            <a:ext cx="3862382" cy="175575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93240" y="1064196"/>
            <a:ext cx="7811134" cy="282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160">
              <a:lnSpc>
                <a:spcPct val="100000"/>
              </a:lnSpc>
            </a:pPr>
            <a:r>
              <a:rPr sz="2000" spc="-2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ook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the equati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mat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at the right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and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determ</a:t>
            </a:r>
            <a:r>
              <a:rPr sz="2000" spc="-15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w</a:t>
            </a:r>
            <a:r>
              <a:rPr sz="2000" spc="-10" dirty="0">
                <a:latin typeface="Times New Roman"/>
                <a:cs typeface="Times New Roman"/>
              </a:rPr>
              <a:t>hich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of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equatio</a:t>
            </a:r>
            <a:r>
              <a:rPr sz="2000" spc="-15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s below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represen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ed on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the mat.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xplain</a:t>
            </a:r>
            <a:r>
              <a:rPr sz="2000" spc="-20" dirty="0">
                <a:latin typeface="Times New Roman"/>
                <a:cs typeface="Times New Roman"/>
              </a:rPr>
              <a:t> w</a:t>
            </a:r>
            <a:r>
              <a:rPr sz="2000" spc="-10" dirty="0">
                <a:latin typeface="Times New Roman"/>
                <a:cs typeface="Times New Roman"/>
              </a:rPr>
              <a:t>hy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you chose 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one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you did and find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solu</a:t>
            </a:r>
            <a:r>
              <a:rPr sz="2000" spc="-15" dirty="0">
                <a:latin typeface="Times New Roman"/>
                <a:cs typeface="Times New Roman"/>
              </a:rPr>
              <a:t>ti</a:t>
            </a:r>
            <a:r>
              <a:rPr sz="2000" spc="-10" dirty="0">
                <a:latin typeface="Times New Roman"/>
                <a:cs typeface="Times New Roman"/>
              </a:rPr>
              <a:t>on 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o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the equat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on.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13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4109720">
              <a:lnSpc>
                <a:spcPct val="100000"/>
              </a:lnSpc>
              <a:tabLst>
                <a:tab pos="5715000" algn="l"/>
              </a:tabLst>
            </a:pPr>
            <a:r>
              <a:rPr sz="2000" b="1" spc="-15" dirty="0">
                <a:latin typeface="Times New Roman"/>
                <a:cs typeface="Times New Roman"/>
              </a:rPr>
              <a:t>E</a:t>
            </a:r>
            <a:r>
              <a:rPr sz="2000" b="1" spc="-20" dirty="0">
                <a:latin typeface="Times New Roman"/>
                <a:cs typeface="Times New Roman"/>
              </a:rPr>
              <a:t>q</a:t>
            </a:r>
            <a:r>
              <a:rPr sz="2000" b="1" spc="-10" dirty="0">
                <a:latin typeface="Times New Roman"/>
                <a:cs typeface="Times New Roman"/>
              </a:rPr>
              <a:t>uation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#1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spc="-15" dirty="0">
                <a:latin typeface="Times New Roman"/>
                <a:cs typeface="Times New Roman"/>
              </a:rPr>
              <a:t>−2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+</a:t>
            </a:r>
            <a:r>
              <a:rPr sz="2000" spc="-10" dirty="0">
                <a:latin typeface="Times New Roman"/>
                <a:cs typeface="Times New Roman"/>
              </a:rPr>
              <a:t> 2</a:t>
            </a:r>
            <a:r>
              <a:rPr sz="2000" i="1" spc="-10" dirty="0">
                <a:latin typeface="Times New Roman"/>
                <a:cs typeface="Times New Roman"/>
              </a:rPr>
              <a:t>x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+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4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+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2</a:t>
            </a:r>
            <a:r>
              <a:rPr sz="2000" i="1" spc="-10" dirty="0">
                <a:latin typeface="Times New Roman"/>
                <a:cs typeface="Times New Roman"/>
              </a:rPr>
              <a:t>x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=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7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99"/>
              </a:spcBef>
            </a:pPr>
            <a:endParaRPr sz="1300"/>
          </a:p>
          <a:p>
            <a:pPr marL="4109720">
              <a:lnSpc>
                <a:spcPct val="100000"/>
              </a:lnSpc>
              <a:tabLst>
                <a:tab pos="5715000" algn="l"/>
              </a:tabLst>
            </a:pPr>
            <a:r>
              <a:rPr sz="2000" b="1" spc="-15" dirty="0">
                <a:latin typeface="Times New Roman"/>
                <a:cs typeface="Times New Roman"/>
              </a:rPr>
              <a:t>E</a:t>
            </a:r>
            <a:r>
              <a:rPr sz="2000" b="1" spc="-20" dirty="0">
                <a:latin typeface="Times New Roman"/>
                <a:cs typeface="Times New Roman"/>
              </a:rPr>
              <a:t>q</a:t>
            </a:r>
            <a:r>
              <a:rPr sz="2000" b="1" spc="-10" dirty="0">
                <a:latin typeface="Times New Roman"/>
                <a:cs typeface="Times New Roman"/>
              </a:rPr>
              <a:t>uation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#2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spc="-15" dirty="0">
                <a:latin typeface="Times New Roman"/>
                <a:cs typeface="Times New Roman"/>
              </a:rPr>
              <a:t>−7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+</a:t>
            </a:r>
            <a:r>
              <a:rPr sz="2000" spc="-10" dirty="0">
                <a:latin typeface="Times New Roman"/>
                <a:cs typeface="Times New Roman"/>
              </a:rPr>
              <a:t> 2</a:t>
            </a:r>
            <a:r>
              <a:rPr sz="2000" i="1" spc="-10" dirty="0">
                <a:latin typeface="Times New Roman"/>
                <a:cs typeface="Times New Roman"/>
              </a:rPr>
              <a:t>x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+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5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+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x</a:t>
            </a:r>
            <a:r>
              <a:rPr sz="2000" i="1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=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7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99"/>
              </a:spcBef>
            </a:pPr>
            <a:endParaRPr sz="1300"/>
          </a:p>
          <a:p>
            <a:pPr marL="4109085">
              <a:lnSpc>
                <a:spcPct val="100000"/>
              </a:lnSpc>
              <a:tabLst>
                <a:tab pos="5715000" algn="l"/>
              </a:tabLst>
            </a:pPr>
            <a:r>
              <a:rPr sz="2000" b="1" spc="-15" dirty="0">
                <a:latin typeface="Times New Roman"/>
                <a:cs typeface="Times New Roman"/>
              </a:rPr>
              <a:t>E</a:t>
            </a:r>
            <a:r>
              <a:rPr sz="2000" b="1" spc="-20" dirty="0">
                <a:latin typeface="Times New Roman"/>
                <a:cs typeface="Times New Roman"/>
              </a:rPr>
              <a:t>q</a:t>
            </a:r>
            <a:r>
              <a:rPr sz="2000" b="1" spc="-10" dirty="0">
                <a:latin typeface="Times New Roman"/>
                <a:cs typeface="Times New Roman"/>
              </a:rPr>
              <a:t>uation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#3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3</a:t>
            </a:r>
            <a:r>
              <a:rPr sz="2000" i="1" spc="-10" dirty="0">
                <a:latin typeface="Times New Roman"/>
                <a:cs typeface="Times New Roman"/>
              </a:rPr>
              <a:t>x</a:t>
            </a:r>
            <a:r>
              <a:rPr sz="2000" i="1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+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2</a:t>
            </a:r>
            <a:r>
              <a:rPr sz="2000" i="1" spc="-10" dirty="0">
                <a:latin typeface="Times New Roman"/>
                <a:cs typeface="Times New Roman"/>
              </a:rPr>
              <a:t>x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−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3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+</a:t>
            </a:r>
            <a:r>
              <a:rPr sz="2000" spc="-10" dirty="0">
                <a:latin typeface="Times New Roman"/>
                <a:cs typeface="Times New Roman"/>
              </a:rPr>
              <a:t> 1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=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7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232" y="5475656"/>
            <a:ext cx="695325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0" dirty="0">
                <a:solidFill>
                  <a:srgbClr val="7030A0"/>
                </a:solidFill>
                <a:latin typeface="Times New Roman"/>
                <a:cs typeface="Times New Roman"/>
              </a:rPr>
              <a:t>Step 6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92733" y="5475656"/>
            <a:ext cx="6931659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20" dirty="0">
                <a:latin typeface="Times New Roman"/>
                <a:cs typeface="Times New Roman"/>
              </a:rPr>
              <a:t>U</a:t>
            </a:r>
            <a:r>
              <a:rPr sz="2000" spc="-10" dirty="0">
                <a:latin typeface="Times New Roman"/>
                <a:cs typeface="Times New Roman"/>
              </a:rPr>
              <a:t>se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the equat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on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mat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to solve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the equat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on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sho</a:t>
            </a:r>
            <a:r>
              <a:rPr sz="2000" spc="-20" dirty="0">
                <a:latin typeface="Times New Roman"/>
                <a:cs typeface="Times New Roman"/>
              </a:rPr>
              <a:t>w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on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mat above.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232" y="4535780"/>
            <a:ext cx="695325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0" dirty="0">
                <a:solidFill>
                  <a:srgbClr val="7030A0"/>
                </a:solidFill>
                <a:latin typeface="Times New Roman"/>
                <a:cs typeface="Times New Roman"/>
              </a:rPr>
              <a:t>Step 5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2733" y="4535780"/>
            <a:ext cx="7240905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2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xplain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w</a:t>
            </a:r>
            <a:r>
              <a:rPr sz="2000" spc="-10" dirty="0">
                <a:latin typeface="Times New Roman"/>
                <a:cs typeface="Times New Roman"/>
              </a:rPr>
              <a:t>ords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how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to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simp</a:t>
            </a:r>
            <a:r>
              <a:rPr sz="2000" spc="-15" dirty="0">
                <a:latin typeface="Times New Roman"/>
                <a:cs typeface="Times New Roman"/>
              </a:rPr>
              <a:t>li</a:t>
            </a:r>
            <a:r>
              <a:rPr sz="2000" spc="-20" dirty="0">
                <a:latin typeface="Times New Roman"/>
                <a:cs typeface="Times New Roman"/>
              </a:rPr>
              <a:t>f</a:t>
            </a:r>
            <a:r>
              <a:rPr sz="2000" spc="-10" dirty="0">
                <a:latin typeface="Times New Roman"/>
                <a:cs typeface="Times New Roman"/>
              </a:rPr>
              <a:t>y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algebra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equat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on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before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solv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ng.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298448"/>
          </a:xfrm>
          <a:custGeom>
            <a:avLst/>
            <a:gdLst/>
            <a:ahLst/>
            <a:cxnLst/>
            <a:rect l="l" t="t" r="r" b="b"/>
            <a:pathLst>
              <a:path w="9144000" h="1298448">
                <a:moveTo>
                  <a:pt x="0" y="1298448"/>
                </a:moveTo>
                <a:lnTo>
                  <a:pt x="9144000" y="1298448"/>
                </a:lnTo>
                <a:lnTo>
                  <a:pt x="9144000" y="0"/>
                </a:lnTo>
                <a:lnTo>
                  <a:pt x="0" y="0"/>
                </a:lnTo>
                <a:lnTo>
                  <a:pt x="0" y="1298448"/>
                </a:lnTo>
                <a:close/>
              </a:path>
            </a:pathLst>
          </a:custGeom>
          <a:solidFill>
            <a:srgbClr val="CCEC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346073"/>
          </a:xfrm>
          <a:custGeom>
            <a:avLst/>
            <a:gdLst/>
            <a:ahLst/>
            <a:cxnLst/>
            <a:rect l="l" t="t" r="r" b="b"/>
            <a:pathLst>
              <a:path w="9144000" h="1346073">
                <a:moveTo>
                  <a:pt x="9128125" y="15875"/>
                </a:moveTo>
                <a:lnTo>
                  <a:pt x="15875" y="15875"/>
                </a:lnTo>
                <a:lnTo>
                  <a:pt x="15875" y="1282573"/>
                </a:lnTo>
                <a:lnTo>
                  <a:pt x="9128125" y="1282573"/>
                </a:lnTo>
                <a:lnTo>
                  <a:pt x="9128125" y="1266698"/>
                </a:lnTo>
                <a:lnTo>
                  <a:pt x="37592" y="1266698"/>
                </a:lnTo>
                <a:lnTo>
                  <a:pt x="35547" y="1265847"/>
                </a:lnTo>
                <a:lnTo>
                  <a:pt x="32600" y="1262900"/>
                </a:lnTo>
                <a:lnTo>
                  <a:pt x="31750" y="1260856"/>
                </a:lnTo>
                <a:lnTo>
                  <a:pt x="31750" y="37592"/>
                </a:lnTo>
                <a:lnTo>
                  <a:pt x="32600" y="35547"/>
                </a:lnTo>
                <a:lnTo>
                  <a:pt x="35547" y="32600"/>
                </a:lnTo>
                <a:lnTo>
                  <a:pt x="37592" y="31750"/>
                </a:lnTo>
                <a:lnTo>
                  <a:pt x="9128125" y="31750"/>
                </a:lnTo>
                <a:lnTo>
                  <a:pt x="9128125" y="15875"/>
                </a:lnTo>
                <a:close/>
              </a:path>
              <a:path w="9144000" h="1346073">
                <a:moveTo>
                  <a:pt x="9128125" y="31750"/>
                </a:moveTo>
                <a:lnTo>
                  <a:pt x="9106408" y="31750"/>
                </a:lnTo>
                <a:lnTo>
                  <a:pt x="9108452" y="32600"/>
                </a:lnTo>
                <a:lnTo>
                  <a:pt x="9111399" y="35547"/>
                </a:lnTo>
                <a:lnTo>
                  <a:pt x="9112250" y="37592"/>
                </a:lnTo>
                <a:lnTo>
                  <a:pt x="9112250" y="1260856"/>
                </a:lnTo>
                <a:lnTo>
                  <a:pt x="9111399" y="1262900"/>
                </a:lnTo>
                <a:lnTo>
                  <a:pt x="9108452" y="1265847"/>
                </a:lnTo>
                <a:lnTo>
                  <a:pt x="9106408" y="1266698"/>
                </a:lnTo>
                <a:lnTo>
                  <a:pt x="9128125" y="1266698"/>
                </a:lnTo>
                <a:lnTo>
                  <a:pt x="9128125" y="31750"/>
                </a:lnTo>
                <a:close/>
              </a:path>
              <a:path w="9144000" h="1346073">
                <a:moveTo>
                  <a:pt x="47625" y="1250823"/>
                </a:moveTo>
                <a:lnTo>
                  <a:pt x="39687" y="1250823"/>
                </a:lnTo>
                <a:lnTo>
                  <a:pt x="39687" y="1258760"/>
                </a:lnTo>
                <a:lnTo>
                  <a:pt x="47625" y="1258760"/>
                </a:lnTo>
                <a:lnTo>
                  <a:pt x="47625" y="1250823"/>
                </a:lnTo>
                <a:close/>
              </a:path>
              <a:path w="9144000" h="1346073">
                <a:moveTo>
                  <a:pt x="9104312" y="1250823"/>
                </a:moveTo>
                <a:lnTo>
                  <a:pt x="9096375" y="1250823"/>
                </a:lnTo>
                <a:lnTo>
                  <a:pt x="9096375" y="1258760"/>
                </a:lnTo>
                <a:lnTo>
                  <a:pt x="9104312" y="1258760"/>
                </a:lnTo>
                <a:lnTo>
                  <a:pt x="9104312" y="1250823"/>
                </a:lnTo>
                <a:close/>
              </a:path>
              <a:path w="9144000" h="1346073">
                <a:moveTo>
                  <a:pt x="9096375" y="47625"/>
                </a:moveTo>
                <a:lnTo>
                  <a:pt x="47625" y="47625"/>
                </a:lnTo>
                <a:lnTo>
                  <a:pt x="47625" y="1250823"/>
                </a:lnTo>
                <a:lnTo>
                  <a:pt x="9096375" y="1250823"/>
                </a:lnTo>
                <a:lnTo>
                  <a:pt x="9096375" y="47625"/>
                </a:lnTo>
                <a:close/>
              </a:path>
              <a:path w="9144000" h="1346073">
                <a:moveTo>
                  <a:pt x="47625" y="39687"/>
                </a:moveTo>
                <a:lnTo>
                  <a:pt x="39687" y="39687"/>
                </a:lnTo>
                <a:lnTo>
                  <a:pt x="39687" y="47625"/>
                </a:lnTo>
                <a:lnTo>
                  <a:pt x="47625" y="47625"/>
                </a:lnTo>
                <a:lnTo>
                  <a:pt x="47625" y="39687"/>
                </a:lnTo>
                <a:close/>
              </a:path>
              <a:path w="9144000" h="1346073">
                <a:moveTo>
                  <a:pt x="9104312" y="39687"/>
                </a:moveTo>
                <a:lnTo>
                  <a:pt x="9096375" y="39687"/>
                </a:lnTo>
                <a:lnTo>
                  <a:pt x="9096375" y="47625"/>
                </a:lnTo>
                <a:lnTo>
                  <a:pt x="9104312" y="47625"/>
                </a:lnTo>
                <a:lnTo>
                  <a:pt x="9104312" y="39687"/>
                </a:lnTo>
                <a:close/>
              </a:path>
              <a:path w="9144000" h="1346073">
                <a:moveTo>
                  <a:pt x="15875" y="0"/>
                </a:moveTo>
                <a:lnTo>
                  <a:pt x="0" y="0"/>
                </a:lnTo>
                <a:lnTo>
                  <a:pt x="0" y="15875"/>
                </a:lnTo>
                <a:lnTo>
                  <a:pt x="15875" y="15875"/>
                </a:lnTo>
                <a:lnTo>
                  <a:pt x="15875" y="0"/>
                </a:lnTo>
                <a:close/>
              </a:path>
              <a:path w="9144000" h="1346073">
                <a:moveTo>
                  <a:pt x="9144000" y="1330198"/>
                </a:moveTo>
                <a:lnTo>
                  <a:pt x="0" y="1330198"/>
                </a:lnTo>
                <a:lnTo>
                  <a:pt x="0" y="1345516"/>
                </a:lnTo>
                <a:lnTo>
                  <a:pt x="9144000" y="1346073"/>
                </a:lnTo>
                <a:lnTo>
                  <a:pt x="9144000" y="1330198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98345" marR="6350" indent="-1986280">
              <a:lnSpc>
                <a:spcPct val="100000"/>
              </a:lnSpc>
            </a:pPr>
            <a:r>
              <a:rPr dirty="0"/>
              <a:t>S</a:t>
            </a:r>
            <a:r>
              <a:rPr spc="-5" dirty="0"/>
              <a:t>i</a:t>
            </a:r>
            <a:r>
              <a:rPr dirty="0"/>
              <a:t>mp</a:t>
            </a:r>
            <a:r>
              <a:rPr spc="-5" dirty="0"/>
              <a:t>li</a:t>
            </a:r>
            <a:r>
              <a:rPr dirty="0"/>
              <a:t>fy</a:t>
            </a:r>
            <a:r>
              <a:rPr spc="-5" dirty="0"/>
              <a:t>i</a:t>
            </a:r>
            <a:r>
              <a:rPr dirty="0"/>
              <a:t>ng</a:t>
            </a:r>
            <a:r>
              <a:rPr spc="10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So</a:t>
            </a:r>
            <a:r>
              <a:rPr spc="-5" dirty="0"/>
              <a:t>l</a:t>
            </a:r>
            <a:r>
              <a:rPr dirty="0"/>
              <a:t>v</a:t>
            </a:r>
            <a:r>
              <a:rPr spc="-5" dirty="0"/>
              <a:t>i</a:t>
            </a:r>
            <a:r>
              <a:rPr dirty="0"/>
              <a:t>ng Equat</a:t>
            </a:r>
            <a:r>
              <a:rPr spc="-5" dirty="0"/>
              <a:t>i</a:t>
            </a:r>
            <a:r>
              <a:rPr dirty="0"/>
              <a:t>ons w</a:t>
            </a:r>
            <a:r>
              <a:rPr spc="-5" dirty="0"/>
              <a:t>i</a:t>
            </a:r>
            <a:r>
              <a:rPr dirty="0"/>
              <a:t>th L</a:t>
            </a:r>
            <a:r>
              <a:rPr spc="-5" dirty="0"/>
              <a:t>i</a:t>
            </a:r>
            <a:r>
              <a:rPr dirty="0"/>
              <a:t>ke</a:t>
            </a:r>
            <a:r>
              <a:rPr spc="-80" dirty="0"/>
              <a:t> </a:t>
            </a:r>
            <a:r>
              <a:rPr spc="-365" dirty="0"/>
              <a:t>T</a:t>
            </a:r>
            <a:r>
              <a:rPr dirty="0"/>
              <a:t>erms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39140" y="1633982"/>
            <a:ext cx="7576184" cy="3424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6415" marR="886460" indent="-514350">
              <a:lnSpc>
                <a:spcPct val="100000"/>
              </a:lnSpc>
              <a:buFont typeface="Times New Roman"/>
              <a:buAutoNum type="arabicPeriod"/>
              <a:tabLst>
                <a:tab pos="526415" algn="l"/>
              </a:tabLst>
            </a:pPr>
            <a:r>
              <a:rPr sz="2800" dirty="0">
                <a:latin typeface="Times New Roman"/>
                <a:cs typeface="Times New Roman"/>
              </a:rPr>
              <a:t>Using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Distrib</a:t>
            </a:r>
            <a:r>
              <a:rPr sz="2800" spc="-5" dirty="0">
                <a:latin typeface="Times New Roman"/>
                <a:cs typeface="Times New Roman"/>
              </a:rPr>
              <a:t>u</a:t>
            </a:r>
            <a:r>
              <a:rPr sz="2800" spc="-10" dirty="0">
                <a:latin typeface="Times New Roman"/>
                <a:cs typeface="Times New Roman"/>
              </a:rPr>
              <a:t>ti</a:t>
            </a:r>
            <a:r>
              <a:rPr sz="2800" dirty="0">
                <a:latin typeface="Times New Roman"/>
                <a:cs typeface="Times New Roman"/>
              </a:rPr>
              <a:t>ve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Prop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rt</a:t>
            </a:r>
            <a:r>
              <a:rPr sz="2800" spc="-180" dirty="0">
                <a:latin typeface="Times New Roman"/>
                <a:cs typeface="Times New Roman"/>
              </a:rPr>
              <a:t>y</a:t>
            </a:r>
            <a:r>
              <a:rPr sz="2800" dirty="0">
                <a:latin typeface="Times New Roman"/>
                <a:cs typeface="Times New Roman"/>
              </a:rPr>
              <a:t>,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write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qu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10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without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1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hes</a:t>
            </a:r>
            <a:r>
              <a:rPr sz="2800" spc="-10" dirty="0">
                <a:latin typeface="Times New Roman"/>
                <a:cs typeface="Times New Roman"/>
              </a:rPr>
              <a:t>es</a:t>
            </a:r>
            <a:r>
              <a:rPr sz="280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buFont typeface="Times New Roman"/>
              <a:buAutoNum type="arabicPeriod"/>
            </a:pPr>
            <a:endParaRPr sz="1000"/>
          </a:p>
          <a:p>
            <a:pPr>
              <a:lnSpc>
                <a:spcPts val="1000"/>
              </a:lnSpc>
              <a:buFont typeface="Times New Roman"/>
              <a:buAutoNum type="arabicPeriod"/>
            </a:pPr>
            <a:endParaRPr sz="1000"/>
          </a:p>
          <a:p>
            <a:pPr>
              <a:lnSpc>
                <a:spcPts val="1300"/>
              </a:lnSpc>
              <a:spcBef>
                <a:spcPts val="59"/>
              </a:spcBef>
              <a:buFont typeface="Times New Roman"/>
              <a:buAutoNum type="arabicPeriod"/>
            </a:pPr>
            <a:endParaRPr sz="1300"/>
          </a:p>
          <a:p>
            <a:pPr marL="526415" marR="210820" indent="-514350">
              <a:lnSpc>
                <a:spcPct val="100000"/>
              </a:lnSpc>
              <a:buFont typeface="Times New Roman"/>
              <a:buAutoNum type="arabicPeriod"/>
              <a:tabLst>
                <a:tab pos="526415" algn="l"/>
              </a:tabLst>
            </a:pP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bi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ll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like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re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am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side of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qu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10" dirty="0">
                <a:latin typeface="Times New Roman"/>
                <a:cs typeface="Times New Roman"/>
              </a:rPr>
              <a:t>ti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buFont typeface="Times New Roman"/>
              <a:buAutoNum type="arabicPeriod"/>
            </a:pPr>
            <a:endParaRPr sz="1000"/>
          </a:p>
          <a:p>
            <a:pPr>
              <a:lnSpc>
                <a:spcPts val="1000"/>
              </a:lnSpc>
              <a:buFont typeface="Times New Roman"/>
              <a:buAutoNum type="arabicPeriod"/>
            </a:pPr>
            <a:endParaRPr sz="1000"/>
          </a:p>
          <a:p>
            <a:pPr>
              <a:lnSpc>
                <a:spcPts val="1300"/>
              </a:lnSpc>
              <a:spcBef>
                <a:spcPts val="59"/>
              </a:spcBef>
              <a:buFont typeface="Times New Roman"/>
              <a:buAutoNum type="arabicPeriod"/>
            </a:pPr>
            <a:endParaRPr sz="1300"/>
          </a:p>
          <a:p>
            <a:pPr marL="526415" marR="6350" indent="-514350">
              <a:lnSpc>
                <a:spcPct val="100000"/>
              </a:lnSpc>
              <a:buFont typeface="Times New Roman"/>
              <a:buAutoNum type="arabicPeriod"/>
              <a:tabLst>
                <a:tab pos="526415" algn="l"/>
              </a:tabLst>
            </a:pPr>
            <a:r>
              <a:rPr sz="2800" dirty="0">
                <a:latin typeface="Times New Roman"/>
                <a:cs typeface="Times New Roman"/>
              </a:rPr>
              <a:t>Solve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ema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g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on</a:t>
            </a:r>
            <a:r>
              <a:rPr sz="2800" spc="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-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two</a:t>
            </a:r>
            <a:r>
              <a:rPr sz="2800" spc="5" dirty="0">
                <a:latin typeface="Times New Roman"/>
                <a:cs typeface="Times New Roman"/>
              </a:rPr>
              <a:t>-</a:t>
            </a:r>
            <a:r>
              <a:rPr sz="2800" dirty="0">
                <a:latin typeface="Times New Roman"/>
                <a:cs typeface="Times New Roman"/>
              </a:rPr>
              <a:t>st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qu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10" dirty="0">
                <a:latin typeface="Times New Roman"/>
                <a:cs typeface="Times New Roman"/>
              </a:rPr>
              <a:t>ti</a:t>
            </a:r>
            <a:r>
              <a:rPr sz="2800" dirty="0">
                <a:latin typeface="Times New Roman"/>
                <a:cs typeface="Times New Roman"/>
              </a:rPr>
              <a:t>on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by using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inv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rse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op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10" dirty="0">
                <a:latin typeface="Times New Roman"/>
                <a:cs typeface="Times New Roman"/>
              </a:rPr>
              <a:t>ti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isol</a:t>
            </a:r>
            <a:r>
              <a:rPr sz="2800" spc="-10" dirty="0">
                <a:latin typeface="Times New Roman"/>
                <a:cs typeface="Times New Roman"/>
              </a:rPr>
              <a:t>at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ri</a:t>
            </a:r>
            <a:r>
              <a:rPr sz="2800" spc="-5" dirty="0">
                <a:latin typeface="Times New Roman"/>
                <a:cs typeface="Times New Roman"/>
              </a:rPr>
              <a:t>ab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10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626995">
              <a:lnSpc>
                <a:spcPts val="4780"/>
              </a:lnSpc>
            </a:pPr>
            <a:r>
              <a:rPr dirty="0"/>
              <a:t>Examp</a:t>
            </a:r>
            <a:r>
              <a:rPr spc="-5" dirty="0"/>
              <a:t>l</a:t>
            </a:r>
            <a:r>
              <a:rPr dirty="0"/>
              <a:t>e</a:t>
            </a:r>
            <a:r>
              <a:rPr spc="-20" dirty="0"/>
              <a:t> </a:t>
            </a:r>
            <a:r>
              <a:rPr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50467"/>
            <a:ext cx="6739890" cy="1005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dirty="0">
                <a:latin typeface="Times New Roman"/>
                <a:cs typeface="Times New Roman"/>
              </a:rPr>
              <a:t>Solve</a:t>
            </a:r>
            <a:r>
              <a:rPr sz="2200" b="1" spc="-1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t</a:t>
            </a:r>
            <a:r>
              <a:rPr sz="2200" b="1" dirty="0">
                <a:latin typeface="Times New Roman"/>
                <a:cs typeface="Times New Roman"/>
              </a:rPr>
              <a:t>he equa</a:t>
            </a:r>
            <a:r>
              <a:rPr sz="2200" b="1" spc="-5" dirty="0">
                <a:latin typeface="Times New Roman"/>
                <a:cs typeface="Times New Roman"/>
              </a:rPr>
              <a:t>t</a:t>
            </a:r>
            <a:r>
              <a:rPr sz="2200" b="1" dirty="0">
                <a:latin typeface="Times New Roman"/>
                <a:cs typeface="Times New Roman"/>
              </a:rPr>
              <a:t>ion </a:t>
            </a:r>
            <a:r>
              <a:rPr sz="2200" b="1" spc="-5" dirty="0">
                <a:latin typeface="Times New Roman"/>
                <a:cs typeface="Times New Roman"/>
              </a:rPr>
              <a:t>f</a:t>
            </a:r>
            <a:r>
              <a:rPr sz="2200" b="1" dirty="0">
                <a:latin typeface="Times New Roman"/>
                <a:cs typeface="Times New Roman"/>
              </a:rPr>
              <a:t>or</a:t>
            </a:r>
            <a:r>
              <a:rPr sz="2200" b="1" spc="-4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t</a:t>
            </a:r>
            <a:r>
              <a:rPr sz="2200" b="1" dirty="0">
                <a:latin typeface="Times New Roman"/>
                <a:cs typeface="Times New Roman"/>
              </a:rPr>
              <a:t>he variable.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Check</a:t>
            </a:r>
            <a:r>
              <a:rPr sz="2200" b="1" spc="-5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your</a:t>
            </a:r>
            <a:r>
              <a:rPr sz="2200" b="1" spc="-55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solu</a:t>
            </a:r>
            <a:r>
              <a:rPr sz="2200" b="1" spc="-5" dirty="0">
                <a:latin typeface="Times New Roman"/>
                <a:cs typeface="Times New Roman"/>
              </a:rPr>
              <a:t>t</a:t>
            </a:r>
            <a:r>
              <a:rPr sz="2200" b="1" dirty="0">
                <a:latin typeface="Times New Roman"/>
                <a:cs typeface="Times New Roman"/>
              </a:rPr>
              <a:t>ion.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40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ts val="2630"/>
              </a:lnSpc>
              <a:tabLst>
                <a:tab pos="475615" algn="l"/>
              </a:tabLst>
            </a:pPr>
            <a:r>
              <a:rPr sz="2200" b="1" dirty="0">
                <a:latin typeface="Times New Roman"/>
                <a:cs typeface="Times New Roman"/>
              </a:rPr>
              <a:t>a.	3</a:t>
            </a:r>
            <a:r>
              <a:rPr sz="2200" b="1" i="1" dirty="0">
                <a:latin typeface="Times New Roman"/>
                <a:cs typeface="Times New Roman"/>
              </a:rPr>
              <a:t>m</a:t>
            </a:r>
            <a:r>
              <a:rPr sz="2200" b="1" i="1" spc="-1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+</a:t>
            </a:r>
            <a:r>
              <a:rPr sz="2200" b="1" spc="-1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6</a:t>
            </a:r>
            <a:r>
              <a:rPr sz="2200" b="1" spc="-5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– 8</a:t>
            </a:r>
            <a:r>
              <a:rPr sz="2200" b="1" i="1" dirty="0">
                <a:latin typeface="Times New Roman"/>
                <a:cs typeface="Times New Roman"/>
              </a:rPr>
              <a:t>m </a:t>
            </a:r>
            <a:r>
              <a:rPr sz="2200" b="1" dirty="0">
                <a:latin typeface="Times New Roman"/>
                <a:cs typeface="Times New Roman"/>
              </a:rPr>
              <a:t>+</a:t>
            </a:r>
            <a:r>
              <a:rPr sz="2200" b="1" spc="-1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9</a:t>
            </a:r>
            <a:r>
              <a:rPr sz="2200" b="1" spc="-5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=</a:t>
            </a:r>
            <a:r>
              <a:rPr sz="2200" b="1" spc="-10" dirty="0">
                <a:latin typeface="Times New Roman"/>
                <a:cs typeface="Times New Roman"/>
              </a:rPr>
              <a:t> </a:t>
            </a:r>
            <a:r>
              <a:rPr sz="2200" b="1" spc="5" dirty="0">
                <a:latin typeface="Times New Roman"/>
                <a:cs typeface="Times New Roman"/>
              </a:rPr>
              <a:t>–</a:t>
            </a:r>
            <a:r>
              <a:rPr sz="2200" b="1" dirty="0">
                <a:latin typeface="Times New Roman"/>
                <a:cs typeface="Times New Roman"/>
              </a:rPr>
              <a:t>20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19" y="2291688"/>
            <a:ext cx="3401060" cy="2023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65835">
              <a:lnSpc>
                <a:spcPct val="100000"/>
              </a:lnSpc>
            </a:pPr>
            <a:r>
              <a:rPr sz="2200" b="1" spc="-45" dirty="0">
                <a:solidFill>
                  <a:srgbClr val="205867"/>
                </a:solidFill>
                <a:latin typeface="Times New Roman"/>
                <a:cs typeface="Times New Roman"/>
              </a:rPr>
              <a:t>W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ri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e 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he equa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ion. 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G</a:t>
            </a:r>
            <a:r>
              <a:rPr sz="2200" b="1" spc="-45" dirty="0">
                <a:solidFill>
                  <a:srgbClr val="205867"/>
                </a:solidFill>
                <a:latin typeface="Times New Roman"/>
                <a:cs typeface="Times New Roman"/>
              </a:rPr>
              <a:t>r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oup like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 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erms. Combine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like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 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erms.</a:t>
            </a:r>
            <a:endParaRPr sz="2200">
              <a:latin typeface="Times New Roman"/>
              <a:cs typeface="Times New Roman"/>
            </a:endParaRPr>
          </a:p>
          <a:p>
            <a:pPr marL="12700" marR="6350" indent="0">
              <a:lnSpc>
                <a:spcPct val="100000"/>
              </a:lnSpc>
            </a:pP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Sub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ract 15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 f</a:t>
            </a:r>
            <a:r>
              <a:rPr sz="2200" b="1" spc="-45" dirty="0">
                <a:solidFill>
                  <a:srgbClr val="205867"/>
                </a:solidFill>
                <a:latin typeface="Times New Roman"/>
                <a:cs typeface="Times New Roman"/>
              </a:rPr>
              <a:t>r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om</a:t>
            </a:r>
            <a:r>
              <a:rPr sz="2200" b="1" spc="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bo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h sides. Divide</a:t>
            </a:r>
            <a:r>
              <a:rPr sz="2200" b="1" spc="-1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bo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h</a:t>
            </a:r>
            <a:r>
              <a:rPr sz="2200" b="1" spc="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sides</a:t>
            </a:r>
            <a:r>
              <a:rPr sz="22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of 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he equa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ion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by</a:t>
            </a:r>
            <a:r>
              <a:rPr sz="2200" b="1" spc="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(–5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).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974590"/>
            <a:ext cx="2780665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5615" indent="-463550">
              <a:lnSpc>
                <a:spcPct val="100000"/>
              </a:lnSpc>
              <a:buClr>
                <a:srgbClr val="205867"/>
              </a:buClr>
              <a:buFont typeface="Wingdings"/>
              <a:buChar char="❒"/>
              <a:tabLst>
                <a:tab pos="475615" algn="l"/>
              </a:tabLst>
            </a:pP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Check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 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he solu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ion.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45378" y="2288730"/>
            <a:ext cx="2718435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87550" algn="l"/>
                <a:tab pos="2284730" algn="l"/>
              </a:tabLst>
            </a:pPr>
            <a:r>
              <a:rPr sz="2200" dirty="0">
                <a:latin typeface="Times New Roman"/>
                <a:cs typeface="Times New Roman"/>
              </a:rPr>
              <a:t>3</a:t>
            </a:r>
            <a:r>
              <a:rPr sz="2200" i="1" dirty="0">
                <a:latin typeface="Times New Roman"/>
                <a:cs typeface="Times New Roman"/>
              </a:rPr>
              <a:t>m</a:t>
            </a:r>
            <a:r>
              <a:rPr sz="2200" i="1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+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6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– 8</a:t>
            </a:r>
            <a:r>
              <a:rPr sz="2200" i="1" dirty="0">
                <a:latin typeface="Times New Roman"/>
                <a:cs typeface="Times New Roman"/>
              </a:rPr>
              <a:t>m</a:t>
            </a:r>
            <a:r>
              <a:rPr sz="2200" i="1" spc="-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+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9	=	–20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45098" y="2624035"/>
            <a:ext cx="2717800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86914" algn="l"/>
                <a:tab pos="2284095" algn="l"/>
              </a:tabLst>
            </a:pPr>
            <a:r>
              <a:rPr sz="2200" dirty="0">
                <a:latin typeface="Times New Roman"/>
                <a:cs typeface="Times New Roman"/>
              </a:rPr>
              <a:t>3</a:t>
            </a:r>
            <a:r>
              <a:rPr sz="2200" i="1" dirty="0">
                <a:latin typeface="Times New Roman"/>
                <a:cs typeface="Times New Roman"/>
              </a:rPr>
              <a:t>m</a:t>
            </a:r>
            <a:r>
              <a:rPr sz="2200" i="1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–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8</a:t>
            </a:r>
            <a:r>
              <a:rPr sz="2200" i="1" dirty="0">
                <a:latin typeface="Times New Roman"/>
                <a:cs typeface="Times New Roman"/>
              </a:rPr>
              <a:t>m</a:t>
            </a:r>
            <a:r>
              <a:rPr sz="2200" i="1" spc="-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+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6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+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9	=	–20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22536" y="2959340"/>
            <a:ext cx="1939925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09040" algn="l"/>
                <a:tab pos="1506220" algn="l"/>
              </a:tabLst>
            </a:pPr>
            <a:r>
              <a:rPr sz="2200" dirty="0">
                <a:latin typeface="Times New Roman"/>
                <a:cs typeface="Times New Roman"/>
              </a:rPr>
              <a:t>–5</a:t>
            </a:r>
            <a:r>
              <a:rPr sz="2200" i="1" dirty="0">
                <a:latin typeface="Times New Roman"/>
                <a:cs typeface="Times New Roman"/>
              </a:rPr>
              <a:t>m</a:t>
            </a:r>
            <a:r>
              <a:rPr sz="2200" i="1" spc="-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+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15	=	–20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113269" y="3611308"/>
            <a:ext cx="1537716" cy="0"/>
          </a:xfrm>
          <a:custGeom>
            <a:avLst/>
            <a:gdLst/>
            <a:ahLst/>
            <a:cxnLst/>
            <a:rect l="l" t="t" r="r" b="b"/>
            <a:pathLst>
              <a:path w="1537716">
                <a:moveTo>
                  <a:pt x="0" y="0"/>
                </a:moveTo>
                <a:lnTo>
                  <a:pt x="1537716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227887" y="3294570"/>
            <a:ext cx="1546225" cy="682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>
              <a:lnSpc>
                <a:spcPct val="100000"/>
              </a:lnSpc>
              <a:tabLst>
                <a:tab pos="304165" algn="l"/>
                <a:tab pos="932815" algn="l"/>
              </a:tabLst>
            </a:pPr>
            <a:r>
              <a:rPr sz="2200" dirty="0">
                <a:latin typeface="Times New Roman"/>
                <a:cs typeface="Times New Roman"/>
              </a:rPr>
              <a:t>–	15	–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15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04850" algn="l"/>
                <a:tab pos="1002030" algn="l"/>
                <a:tab pos="1532890" algn="l"/>
              </a:tabLst>
            </a:pPr>
            <a:r>
              <a:rPr sz="2200" u="sng" spc="10" dirty="0">
                <a:latin typeface="Times New Roman"/>
                <a:cs typeface="Times New Roman"/>
              </a:rPr>
              <a:t> </a:t>
            </a:r>
            <a:r>
              <a:rPr sz="2200" u="sng" dirty="0">
                <a:latin typeface="Times New Roman"/>
                <a:cs typeface="Times New Roman"/>
              </a:rPr>
              <a:t>–5</a:t>
            </a:r>
            <a:r>
              <a:rPr sz="2200" i="1" u="sng" dirty="0">
                <a:latin typeface="Times New Roman"/>
                <a:cs typeface="Times New Roman"/>
              </a:rPr>
              <a:t>m</a:t>
            </a:r>
            <a:r>
              <a:rPr sz="2200" i="1" dirty="0">
                <a:latin typeface="Times New Roman"/>
                <a:cs typeface="Times New Roman"/>
              </a:rPr>
              <a:t>	</a:t>
            </a:r>
            <a:r>
              <a:rPr sz="2200" dirty="0">
                <a:latin typeface="Times New Roman"/>
                <a:cs typeface="Times New Roman"/>
              </a:rPr>
              <a:t>=	</a:t>
            </a:r>
            <a:r>
              <a:rPr sz="2200" u="sng" dirty="0">
                <a:latin typeface="Times New Roman"/>
                <a:cs typeface="Times New Roman"/>
              </a:rPr>
              <a:t>–35 	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49828" y="3965155"/>
            <a:ext cx="1213485" cy="682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20115" algn="l"/>
              </a:tabLst>
            </a:pPr>
            <a:r>
              <a:rPr sz="2200" spc="-5" dirty="0">
                <a:latin typeface="Times New Roman"/>
                <a:cs typeface="Times New Roman"/>
              </a:rPr>
              <a:t>–</a:t>
            </a:r>
            <a:r>
              <a:rPr sz="2200" dirty="0">
                <a:latin typeface="Times New Roman"/>
                <a:cs typeface="Times New Roman"/>
              </a:rPr>
              <a:t>5	–5</a:t>
            </a:r>
            <a:endParaRPr sz="2200">
              <a:latin typeface="Times New Roman"/>
              <a:cs typeface="Times New Roman"/>
            </a:endParaRPr>
          </a:p>
          <a:p>
            <a:pPr marL="73660">
              <a:lnSpc>
                <a:spcPct val="100000"/>
              </a:lnSpc>
              <a:tabLst>
                <a:tab pos="483870" algn="l"/>
                <a:tab pos="1060450" algn="l"/>
              </a:tabLst>
            </a:pPr>
            <a:r>
              <a:rPr sz="2200" i="1" dirty="0">
                <a:latin typeface="Times New Roman"/>
                <a:cs typeface="Times New Roman"/>
              </a:rPr>
              <a:t>m	</a:t>
            </a:r>
            <a:r>
              <a:rPr sz="2200" dirty="0">
                <a:latin typeface="Times New Roman"/>
                <a:cs typeface="Times New Roman"/>
              </a:rPr>
              <a:t>=	7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94160" y="4971070"/>
            <a:ext cx="2969260" cy="1017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35555" algn="l"/>
              </a:tabLst>
            </a:pPr>
            <a:r>
              <a:rPr sz="2200" dirty="0">
                <a:latin typeface="Times New Roman"/>
                <a:cs typeface="Times New Roman"/>
              </a:rPr>
              <a:t>3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dirty="0">
                <a:latin typeface="Times New Roman"/>
                <a:cs typeface="Times New Roman"/>
              </a:rPr>
              <a:t>7) +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6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– 8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dirty="0">
                <a:latin typeface="Times New Roman"/>
                <a:cs typeface="Times New Roman"/>
              </a:rPr>
              <a:t>7) +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9	–20</a:t>
            </a:r>
            <a:endParaRPr sz="2200">
              <a:latin typeface="Times New Roman"/>
              <a:cs typeface="Times New Roman"/>
            </a:endParaRPr>
          </a:p>
          <a:p>
            <a:pPr marL="387350">
              <a:lnSpc>
                <a:spcPct val="100000"/>
              </a:lnSpc>
              <a:tabLst>
                <a:tab pos="2534920" algn="l"/>
              </a:tabLst>
            </a:pPr>
            <a:r>
              <a:rPr sz="2200" dirty="0">
                <a:latin typeface="Times New Roman"/>
                <a:cs typeface="Times New Roman"/>
              </a:rPr>
              <a:t>21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+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6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– 56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+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9	–20</a:t>
            </a:r>
            <a:endParaRPr sz="2200">
              <a:latin typeface="Times New Roman"/>
              <a:cs typeface="Times New Roman"/>
            </a:endParaRPr>
          </a:p>
          <a:p>
            <a:pPr marL="1680845">
              <a:lnSpc>
                <a:spcPct val="100000"/>
              </a:lnSpc>
              <a:tabLst>
                <a:tab pos="2534920" algn="l"/>
              </a:tabLst>
            </a:pPr>
            <a:r>
              <a:rPr sz="2200" spc="-10" dirty="0">
                <a:latin typeface="Times New Roman"/>
                <a:cs typeface="Times New Roman"/>
              </a:rPr>
              <a:t>–</a:t>
            </a:r>
            <a:r>
              <a:rPr sz="2200" dirty="0">
                <a:latin typeface="Times New Roman"/>
                <a:cs typeface="Times New Roman"/>
              </a:rPr>
              <a:t>20	–20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08112" y="4971070"/>
            <a:ext cx="203200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">
              <a:lnSpc>
                <a:spcPts val="2630"/>
              </a:lnSpc>
            </a:pPr>
            <a:r>
              <a:rPr sz="2200" dirty="0">
                <a:latin typeface="Times New Roman"/>
                <a:cs typeface="Times New Roman"/>
              </a:rPr>
              <a:t>=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908112" y="5306376"/>
            <a:ext cx="203200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>
              <a:lnSpc>
                <a:spcPts val="2630"/>
              </a:lnSpc>
            </a:pPr>
            <a:r>
              <a:rPr sz="2200" dirty="0">
                <a:latin typeface="Times New Roman"/>
                <a:cs typeface="Times New Roman"/>
              </a:rPr>
              <a:t>=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923986" y="5641681"/>
            <a:ext cx="203200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">
              <a:lnSpc>
                <a:spcPts val="2630"/>
              </a:lnSpc>
            </a:pPr>
            <a:r>
              <a:rPr sz="2200" dirty="0">
                <a:latin typeface="Times New Roman"/>
                <a:cs typeface="Times New Roman"/>
              </a:rPr>
              <a:t>=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908112" y="4956956"/>
            <a:ext cx="203034" cy="3032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08112" y="5271269"/>
            <a:ext cx="203034" cy="3016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23986" y="5775337"/>
            <a:ext cx="203035" cy="1307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88298" y="2314575"/>
            <a:ext cx="0" cy="2408237"/>
          </a:xfrm>
          <a:custGeom>
            <a:avLst/>
            <a:gdLst/>
            <a:ahLst/>
            <a:cxnLst/>
            <a:rect l="l" t="t" r="r" b="b"/>
            <a:pathLst>
              <a:path h="2408237">
                <a:moveTo>
                  <a:pt x="0" y="0"/>
                </a:moveTo>
                <a:lnTo>
                  <a:pt x="0" y="2408237"/>
                </a:lnTo>
              </a:path>
            </a:pathLst>
          </a:custGeom>
          <a:ln w="19050">
            <a:solidFill>
              <a:srgbClr val="7030A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165225">
              <a:lnSpc>
                <a:spcPts val="4780"/>
              </a:lnSpc>
            </a:pPr>
            <a:r>
              <a:rPr dirty="0"/>
              <a:t>Examp</a:t>
            </a:r>
            <a:r>
              <a:rPr spc="-5" dirty="0"/>
              <a:t>l</a:t>
            </a:r>
            <a:r>
              <a:rPr dirty="0"/>
              <a:t>e</a:t>
            </a:r>
            <a:r>
              <a:rPr spc="-20" dirty="0"/>
              <a:t> </a:t>
            </a:r>
            <a:r>
              <a:rPr dirty="0"/>
              <a:t>1 Cont</a:t>
            </a:r>
            <a:r>
              <a:rPr spc="-5" dirty="0"/>
              <a:t>i</a:t>
            </a:r>
            <a:r>
              <a:rPr dirty="0"/>
              <a:t>nued…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50467"/>
            <a:ext cx="6739890" cy="1017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dirty="0">
                <a:latin typeface="Times New Roman"/>
                <a:cs typeface="Times New Roman"/>
              </a:rPr>
              <a:t>Solve</a:t>
            </a:r>
            <a:r>
              <a:rPr sz="2200" b="1" spc="-1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t</a:t>
            </a:r>
            <a:r>
              <a:rPr sz="2200" b="1" dirty="0">
                <a:latin typeface="Times New Roman"/>
                <a:cs typeface="Times New Roman"/>
              </a:rPr>
              <a:t>he equa</a:t>
            </a:r>
            <a:r>
              <a:rPr sz="2200" b="1" spc="-5" dirty="0">
                <a:latin typeface="Times New Roman"/>
                <a:cs typeface="Times New Roman"/>
              </a:rPr>
              <a:t>t</a:t>
            </a:r>
            <a:r>
              <a:rPr sz="2200" b="1" dirty="0">
                <a:latin typeface="Times New Roman"/>
                <a:cs typeface="Times New Roman"/>
              </a:rPr>
              <a:t>ion </a:t>
            </a:r>
            <a:r>
              <a:rPr sz="2200" b="1" spc="-5" dirty="0">
                <a:latin typeface="Times New Roman"/>
                <a:cs typeface="Times New Roman"/>
              </a:rPr>
              <a:t>f</a:t>
            </a:r>
            <a:r>
              <a:rPr sz="2200" b="1" dirty="0">
                <a:latin typeface="Times New Roman"/>
                <a:cs typeface="Times New Roman"/>
              </a:rPr>
              <a:t>or</a:t>
            </a:r>
            <a:r>
              <a:rPr sz="2200" b="1" spc="-4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t</a:t>
            </a:r>
            <a:r>
              <a:rPr sz="2200" b="1" dirty="0">
                <a:latin typeface="Times New Roman"/>
                <a:cs typeface="Times New Roman"/>
              </a:rPr>
              <a:t>he variable.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Check</a:t>
            </a:r>
            <a:r>
              <a:rPr sz="2200" b="1" spc="-5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your</a:t>
            </a:r>
            <a:r>
              <a:rPr sz="2200" b="1" spc="-55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solu</a:t>
            </a:r>
            <a:r>
              <a:rPr sz="2200" b="1" spc="-5" dirty="0">
                <a:latin typeface="Times New Roman"/>
                <a:cs typeface="Times New Roman"/>
              </a:rPr>
              <a:t>t</a:t>
            </a:r>
            <a:r>
              <a:rPr sz="2200" b="1" dirty="0">
                <a:latin typeface="Times New Roman"/>
                <a:cs typeface="Times New Roman"/>
              </a:rPr>
              <a:t>ion.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40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200" b="1" dirty="0">
                <a:latin typeface="Times New Roman"/>
                <a:cs typeface="Times New Roman"/>
              </a:rPr>
              <a:t>b.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0</a:t>
            </a:r>
            <a:r>
              <a:rPr sz="2200" b="1" spc="-5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=</a:t>
            </a:r>
            <a:r>
              <a:rPr sz="2200" b="1" spc="-1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4</a:t>
            </a:r>
            <a:r>
              <a:rPr sz="2200" b="1" spc="-5" dirty="0">
                <a:latin typeface="Times New Roman"/>
                <a:cs typeface="Times New Roman"/>
              </a:rPr>
              <a:t>(</a:t>
            </a:r>
            <a:r>
              <a:rPr sz="2200" b="1" dirty="0">
                <a:latin typeface="Times New Roman"/>
                <a:cs typeface="Times New Roman"/>
              </a:rPr>
              <a:t>3</a:t>
            </a:r>
            <a:r>
              <a:rPr sz="2200" b="1" i="1" dirty="0">
                <a:latin typeface="Times New Roman"/>
                <a:cs typeface="Times New Roman"/>
              </a:rPr>
              <a:t>x</a:t>
            </a:r>
            <a:r>
              <a:rPr sz="2200" b="1" i="1" spc="-1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–</a:t>
            </a:r>
            <a:r>
              <a:rPr sz="2200" b="1" spc="-5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2) –</a:t>
            </a:r>
            <a:r>
              <a:rPr sz="2200" b="1" spc="-5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5</a:t>
            </a:r>
            <a:r>
              <a:rPr sz="2200" b="1" i="1" dirty="0">
                <a:latin typeface="Times New Roman"/>
                <a:cs typeface="Times New Roman"/>
              </a:rPr>
              <a:t>x</a:t>
            </a:r>
            <a:r>
              <a:rPr sz="2200" b="1" i="1" spc="-1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+</a:t>
            </a:r>
            <a:r>
              <a:rPr sz="2200" b="1" spc="-10" dirty="0">
                <a:latin typeface="Times New Roman"/>
                <a:cs typeface="Times New Roman"/>
              </a:rPr>
              <a:t> </a:t>
            </a:r>
            <a:r>
              <a:rPr sz="2200" b="1" i="1" dirty="0">
                <a:latin typeface="Times New Roman"/>
                <a:cs typeface="Times New Roman"/>
              </a:rPr>
              <a:t>x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821" y="2291688"/>
            <a:ext cx="4465955" cy="2023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45" dirty="0">
                <a:solidFill>
                  <a:srgbClr val="205867"/>
                </a:solidFill>
                <a:latin typeface="Times New Roman"/>
                <a:cs typeface="Times New Roman"/>
              </a:rPr>
              <a:t>W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ri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e 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he equa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ion.</a:t>
            </a:r>
            <a:endParaRPr sz="2200">
              <a:latin typeface="Times New Roman"/>
              <a:cs typeface="Times New Roman"/>
            </a:endParaRPr>
          </a:p>
          <a:p>
            <a:pPr marL="12700" marR="6350" indent="0">
              <a:lnSpc>
                <a:spcPct val="100000"/>
              </a:lnSpc>
            </a:pP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Dis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ribu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e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4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 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h</a:t>
            </a:r>
            <a:r>
              <a:rPr sz="2200" b="1" spc="-45" dirty="0">
                <a:solidFill>
                  <a:srgbClr val="205867"/>
                </a:solidFill>
                <a:latin typeface="Times New Roman"/>
                <a:cs typeface="Times New Roman"/>
              </a:rPr>
              <a:t>r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ough 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he pa</a:t>
            </a:r>
            <a:r>
              <a:rPr sz="2200" b="1" spc="-45" dirty="0">
                <a:solidFill>
                  <a:srgbClr val="205867"/>
                </a:solidFill>
                <a:latin typeface="Times New Roman"/>
                <a:cs typeface="Times New Roman"/>
              </a:rPr>
              <a:t>r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en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heses. 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G</a:t>
            </a:r>
            <a:r>
              <a:rPr sz="2200" b="1" spc="-45" dirty="0">
                <a:solidFill>
                  <a:srgbClr val="205867"/>
                </a:solidFill>
                <a:latin typeface="Times New Roman"/>
                <a:cs typeface="Times New Roman"/>
              </a:rPr>
              <a:t>r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oup like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 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erms.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Combine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like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 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erms.</a:t>
            </a:r>
            <a:endParaRPr sz="2200">
              <a:latin typeface="Times New Roman"/>
              <a:cs typeface="Times New Roman"/>
            </a:endParaRPr>
          </a:p>
          <a:p>
            <a:pPr marL="12700" marR="236220">
              <a:lnSpc>
                <a:spcPct val="100000"/>
              </a:lnSpc>
            </a:pP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Add 8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 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o</a:t>
            </a:r>
            <a:r>
              <a:rPr sz="2200" b="1" spc="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bo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h sides</a:t>
            </a:r>
            <a:r>
              <a:rPr sz="2200" b="1" spc="-1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of</a:t>
            </a:r>
            <a:r>
              <a:rPr sz="22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he</a:t>
            </a:r>
            <a:r>
              <a:rPr sz="2200" b="1" spc="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equa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ion. Divide</a:t>
            </a:r>
            <a:r>
              <a:rPr sz="2200" b="1" spc="-1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bo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h</a:t>
            </a:r>
            <a:r>
              <a:rPr sz="2200" b="1" spc="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sides</a:t>
            </a:r>
            <a:r>
              <a:rPr sz="22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by</a:t>
            </a:r>
            <a:r>
              <a:rPr sz="2200" b="1" spc="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8.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5309870"/>
            <a:ext cx="2780665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5615" indent="-463550">
              <a:lnSpc>
                <a:spcPct val="100000"/>
              </a:lnSpc>
              <a:buClr>
                <a:srgbClr val="205867"/>
              </a:buClr>
              <a:buFont typeface="Wingdings"/>
              <a:buChar char="❒"/>
              <a:tabLst>
                <a:tab pos="475615" algn="l"/>
              </a:tabLst>
            </a:pP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Check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 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he solu</a:t>
            </a:r>
            <a:r>
              <a:rPr sz="22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t</a:t>
            </a:r>
            <a:r>
              <a:rPr sz="2200" b="1" dirty="0">
                <a:solidFill>
                  <a:srgbClr val="205867"/>
                </a:solidFill>
                <a:latin typeface="Times New Roman"/>
                <a:cs typeface="Times New Roman"/>
              </a:rPr>
              <a:t>ion.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88799" y="2290317"/>
            <a:ext cx="2575560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2100" algn="l"/>
                <a:tab pos="589280" algn="l"/>
              </a:tabLst>
            </a:pPr>
            <a:r>
              <a:rPr sz="2200" dirty="0">
                <a:latin typeface="Times New Roman"/>
                <a:cs typeface="Times New Roman"/>
              </a:rPr>
              <a:t>0	=	4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dirty="0">
                <a:latin typeface="Times New Roman"/>
                <a:cs typeface="Times New Roman"/>
              </a:rPr>
              <a:t>3</a:t>
            </a:r>
            <a:r>
              <a:rPr sz="2200" i="1" dirty="0">
                <a:latin typeface="Times New Roman"/>
                <a:cs typeface="Times New Roman"/>
              </a:rPr>
              <a:t>x</a:t>
            </a:r>
            <a:r>
              <a:rPr sz="2200" i="1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–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2) –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5</a:t>
            </a:r>
            <a:r>
              <a:rPr sz="2200" i="1" dirty="0">
                <a:latin typeface="Times New Roman"/>
                <a:cs typeface="Times New Roman"/>
              </a:rPr>
              <a:t>x</a:t>
            </a:r>
            <a:r>
              <a:rPr sz="2200" i="1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+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x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88520" y="2625623"/>
            <a:ext cx="2388235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2100" algn="l"/>
                <a:tab pos="589280" algn="l"/>
              </a:tabLst>
            </a:pPr>
            <a:r>
              <a:rPr sz="2200" dirty="0">
                <a:latin typeface="Times New Roman"/>
                <a:cs typeface="Times New Roman"/>
              </a:rPr>
              <a:t>0	=	12</a:t>
            </a:r>
            <a:r>
              <a:rPr sz="2200" i="1" dirty="0">
                <a:latin typeface="Times New Roman"/>
                <a:cs typeface="Times New Roman"/>
              </a:rPr>
              <a:t>x</a:t>
            </a:r>
            <a:r>
              <a:rPr sz="2200" i="1" spc="-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–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8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–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5</a:t>
            </a:r>
            <a:r>
              <a:rPr sz="2200" i="1" dirty="0">
                <a:latin typeface="Times New Roman"/>
                <a:cs typeface="Times New Roman"/>
              </a:rPr>
              <a:t>x</a:t>
            </a:r>
            <a:r>
              <a:rPr sz="2200" i="1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+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x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88240" y="2960928"/>
            <a:ext cx="2419985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2100" algn="l"/>
                <a:tab pos="589280" algn="l"/>
              </a:tabLst>
            </a:pPr>
            <a:r>
              <a:rPr sz="2200" dirty="0">
                <a:latin typeface="Times New Roman"/>
                <a:cs typeface="Times New Roman"/>
              </a:rPr>
              <a:t>0	=	12</a:t>
            </a:r>
            <a:r>
              <a:rPr sz="2200" i="1" dirty="0">
                <a:latin typeface="Times New Roman"/>
                <a:cs typeface="Times New Roman"/>
              </a:rPr>
              <a:t>x</a:t>
            </a:r>
            <a:r>
              <a:rPr sz="2200" i="1" spc="-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–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5</a:t>
            </a:r>
            <a:r>
              <a:rPr sz="2200" i="1" dirty="0">
                <a:latin typeface="Times New Roman"/>
                <a:cs typeface="Times New Roman"/>
              </a:rPr>
              <a:t>x</a:t>
            </a:r>
            <a:r>
              <a:rPr sz="2200" i="1" spc="-5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+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x</a:t>
            </a:r>
            <a:r>
              <a:rPr sz="2200" i="1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–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8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87960" y="3296233"/>
            <a:ext cx="1284605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2100" algn="l"/>
                <a:tab pos="589280" algn="l"/>
              </a:tabLst>
            </a:pPr>
            <a:r>
              <a:rPr sz="2200" dirty="0">
                <a:latin typeface="Times New Roman"/>
                <a:cs typeface="Times New Roman"/>
              </a:rPr>
              <a:t>0	=	8</a:t>
            </a:r>
            <a:r>
              <a:rPr sz="2200" i="1" dirty="0">
                <a:latin typeface="Times New Roman"/>
                <a:cs typeface="Times New Roman"/>
              </a:rPr>
              <a:t>x</a:t>
            </a:r>
            <a:r>
              <a:rPr sz="2200" i="1" spc="-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–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8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48133" y="3631538"/>
            <a:ext cx="1388110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07744" algn="l"/>
              </a:tabLst>
            </a:pPr>
            <a:r>
              <a:rPr sz="2200" dirty="0">
                <a:latin typeface="Times New Roman"/>
                <a:cs typeface="Times New Roman"/>
              </a:rPr>
              <a:t>+8	+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8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461952" y="3948176"/>
            <a:ext cx="1362456" cy="0"/>
          </a:xfrm>
          <a:custGeom>
            <a:avLst/>
            <a:gdLst/>
            <a:ahLst/>
            <a:cxnLst/>
            <a:rect l="l" t="t" r="r" b="b"/>
            <a:pathLst>
              <a:path w="1362455">
                <a:moveTo>
                  <a:pt x="0" y="0"/>
                </a:moveTo>
                <a:lnTo>
                  <a:pt x="1362456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430837" y="3966717"/>
            <a:ext cx="954405" cy="1017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0180" marR="6350" indent="-158115">
              <a:lnSpc>
                <a:spcPct val="100000"/>
              </a:lnSpc>
              <a:tabLst>
                <a:tab pos="729615" algn="l"/>
              </a:tabLst>
            </a:pPr>
            <a:r>
              <a:rPr sz="2200" u="sng" dirty="0">
                <a:latin typeface="Times New Roman"/>
                <a:cs typeface="Times New Roman"/>
              </a:rPr>
              <a:t> </a:t>
            </a:r>
            <a:r>
              <a:rPr sz="2200" u="sng" spc="140" dirty="0">
                <a:latin typeface="Times New Roman"/>
                <a:cs typeface="Times New Roman"/>
              </a:rPr>
              <a:t> </a:t>
            </a:r>
            <a:r>
              <a:rPr sz="2200" u="sng" dirty="0">
                <a:latin typeface="Times New Roman"/>
                <a:cs typeface="Times New Roman"/>
              </a:rPr>
              <a:t>8 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=</a:t>
            </a:r>
            <a:r>
              <a:rPr sz="2200" u="sng" spc="5" dirty="0">
                <a:latin typeface="Times New Roman"/>
                <a:cs typeface="Times New Roman"/>
              </a:rPr>
              <a:t> </a:t>
            </a:r>
            <a:r>
              <a:rPr sz="2200" u="sng" dirty="0">
                <a:latin typeface="Times New Roman"/>
                <a:cs typeface="Times New Roman"/>
              </a:rPr>
              <a:t>8</a:t>
            </a:r>
            <a:r>
              <a:rPr sz="2200" i="1" u="sng" dirty="0">
                <a:latin typeface="Times New Roman"/>
                <a:cs typeface="Times New Roman"/>
              </a:rPr>
              <a:t>x</a:t>
            </a:r>
            <a:r>
              <a:rPr sz="2200" i="1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8	8</a:t>
            </a:r>
            <a:endParaRPr sz="2200">
              <a:latin typeface="Times New Roman"/>
              <a:cs typeface="Times New Roman"/>
            </a:endParaRPr>
          </a:p>
          <a:p>
            <a:pPr marL="170180">
              <a:lnSpc>
                <a:spcPct val="100000"/>
              </a:lnSpc>
              <a:tabLst>
                <a:tab pos="450215" algn="l"/>
                <a:tab pos="747395" algn="l"/>
              </a:tabLst>
            </a:pPr>
            <a:r>
              <a:rPr sz="2200" dirty="0">
                <a:latin typeface="Times New Roman"/>
                <a:cs typeface="Times New Roman"/>
              </a:rPr>
              <a:t>1	=	</a:t>
            </a:r>
            <a:r>
              <a:rPr sz="2200" i="1" dirty="0">
                <a:latin typeface="Times New Roman"/>
                <a:cs typeface="Times New Roman"/>
              </a:rPr>
              <a:t>x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88799" y="5308777"/>
            <a:ext cx="3094355" cy="1016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00380" algn="l"/>
              </a:tabLst>
            </a:pPr>
            <a:r>
              <a:rPr sz="2200" dirty="0">
                <a:latin typeface="Times New Roman"/>
                <a:cs typeface="Times New Roman"/>
              </a:rPr>
              <a:t>0	4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dirty="0">
                <a:latin typeface="Times New Roman"/>
                <a:cs typeface="Times New Roman"/>
              </a:rPr>
              <a:t>3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dirty="0">
                <a:latin typeface="Times New Roman"/>
                <a:cs typeface="Times New Roman"/>
              </a:rPr>
              <a:t>1)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–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2) –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5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dirty="0">
                <a:latin typeface="Times New Roman"/>
                <a:cs typeface="Times New Roman"/>
              </a:rPr>
              <a:t>1) +</a:t>
            </a:r>
            <a:r>
              <a:rPr sz="2200" spc="-5" dirty="0">
                <a:latin typeface="Times New Roman"/>
                <a:cs typeface="Times New Roman"/>
              </a:rPr>
              <a:t> (</a:t>
            </a:r>
            <a:r>
              <a:rPr sz="2200" dirty="0">
                <a:latin typeface="Times New Roman"/>
                <a:cs typeface="Times New Roman"/>
              </a:rPr>
              <a:t>1)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99745" algn="l"/>
              </a:tabLst>
            </a:pPr>
            <a:r>
              <a:rPr sz="2200" dirty="0">
                <a:latin typeface="Times New Roman"/>
                <a:cs typeface="Times New Roman"/>
              </a:rPr>
              <a:t>0	4</a:t>
            </a:r>
            <a:r>
              <a:rPr sz="2200" spc="-5" dirty="0">
                <a:latin typeface="Times New Roman"/>
                <a:cs typeface="Times New Roman"/>
              </a:rPr>
              <a:t>(</a:t>
            </a:r>
            <a:r>
              <a:rPr sz="2200" dirty="0">
                <a:latin typeface="Times New Roman"/>
                <a:cs typeface="Times New Roman"/>
              </a:rPr>
              <a:t>1) –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5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+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1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ts val="2635"/>
              </a:lnSpc>
              <a:tabLst>
                <a:tab pos="450215" algn="l"/>
              </a:tabLst>
            </a:pPr>
            <a:r>
              <a:rPr sz="2200" dirty="0">
                <a:latin typeface="Times New Roman"/>
                <a:cs typeface="Times New Roman"/>
              </a:rPr>
              <a:t>0	0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01499" y="5308777"/>
            <a:ext cx="219075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>
              <a:lnSpc>
                <a:spcPts val="2615"/>
              </a:lnSpc>
            </a:pPr>
            <a:r>
              <a:rPr sz="2200" dirty="0">
                <a:latin typeface="Cambria Math"/>
                <a:cs typeface="Cambria Math"/>
              </a:rPr>
              <a:t>≟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01500" y="5644082"/>
            <a:ext cx="218440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">
              <a:lnSpc>
                <a:spcPts val="2615"/>
              </a:lnSpc>
            </a:pPr>
            <a:r>
              <a:rPr sz="2200" dirty="0">
                <a:latin typeface="Cambria Math"/>
                <a:cs typeface="Cambria Math"/>
              </a:rPr>
              <a:t>≟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95132" y="5978549"/>
            <a:ext cx="201930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>
              <a:lnSpc>
                <a:spcPts val="2630"/>
              </a:lnSpc>
            </a:pPr>
            <a:r>
              <a:rPr sz="2200" b="1" dirty="0">
                <a:latin typeface="Times New Roman"/>
                <a:cs typeface="Times New Roman"/>
              </a:rPr>
              <a:t>=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801499" y="5328424"/>
            <a:ext cx="203072" cy="3016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01500" y="5641162"/>
            <a:ext cx="203072" cy="3016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67452" y="2078036"/>
            <a:ext cx="249085" cy="266649"/>
          </a:xfrm>
          <a:custGeom>
            <a:avLst/>
            <a:gdLst/>
            <a:ahLst/>
            <a:cxnLst/>
            <a:rect l="l" t="t" r="r" b="b"/>
            <a:pathLst>
              <a:path w="249085" h="266649">
                <a:moveTo>
                  <a:pt x="0" y="266649"/>
                </a:moveTo>
                <a:lnTo>
                  <a:pt x="1754" y="223153"/>
                </a:lnTo>
                <a:lnTo>
                  <a:pt x="6593" y="181933"/>
                </a:lnTo>
                <a:lnTo>
                  <a:pt x="14258" y="143539"/>
                </a:lnTo>
                <a:lnTo>
                  <a:pt x="30491" y="92446"/>
                </a:lnTo>
                <a:lnTo>
                  <a:pt x="51632" y="50797"/>
                </a:lnTo>
                <a:lnTo>
                  <a:pt x="76809" y="20446"/>
                </a:lnTo>
                <a:lnTo>
                  <a:pt x="115151" y="755"/>
                </a:lnTo>
                <a:lnTo>
                  <a:pt x="125374" y="0"/>
                </a:lnTo>
                <a:lnTo>
                  <a:pt x="135248" y="960"/>
                </a:lnTo>
                <a:lnTo>
                  <a:pt x="172300" y="20338"/>
                </a:lnTo>
                <a:lnTo>
                  <a:pt x="204059" y="61569"/>
                </a:lnTo>
                <a:lnTo>
                  <a:pt x="223298" y="104422"/>
                </a:lnTo>
                <a:lnTo>
                  <a:pt x="237749" y="155623"/>
                </a:lnTo>
                <a:lnTo>
                  <a:pt x="244339" y="193559"/>
                </a:lnTo>
                <a:lnTo>
                  <a:pt x="248226" y="233952"/>
                </a:lnTo>
                <a:lnTo>
                  <a:pt x="249085" y="254914"/>
                </a:lnTo>
              </a:path>
            </a:pathLst>
          </a:custGeom>
          <a:ln w="28575">
            <a:solidFill>
              <a:srgbClr val="F7964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66668" y="2247407"/>
            <a:ext cx="100012" cy="85813"/>
          </a:xfrm>
          <a:custGeom>
            <a:avLst/>
            <a:gdLst/>
            <a:ahLst/>
            <a:cxnLst/>
            <a:rect l="l" t="t" r="r" b="b"/>
            <a:pathLst>
              <a:path w="100012" h="85813">
                <a:moveTo>
                  <a:pt x="100012" y="165"/>
                </a:moveTo>
                <a:lnTo>
                  <a:pt x="49860" y="85813"/>
                </a:lnTo>
                <a:lnTo>
                  <a:pt x="0" y="0"/>
                </a:lnTo>
              </a:path>
            </a:pathLst>
          </a:custGeom>
          <a:ln w="28574">
            <a:solidFill>
              <a:srgbClr val="F7964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67475" y="1930429"/>
            <a:ext cx="734936" cy="401535"/>
          </a:xfrm>
          <a:custGeom>
            <a:avLst/>
            <a:gdLst/>
            <a:ahLst/>
            <a:cxnLst/>
            <a:rect l="l" t="t" r="r" b="b"/>
            <a:pathLst>
              <a:path w="734936" h="401535">
                <a:moveTo>
                  <a:pt x="0" y="401535"/>
                </a:moveTo>
                <a:lnTo>
                  <a:pt x="5518" y="335683"/>
                </a:lnTo>
                <a:lnTo>
                  <a:pt x="20115" y="273337"/>
                </a:lnTo>
                <a:lnTo>
                  <a:pt x="43025" y="215324"/>
                </a:lnTo>
                <a:lnTo>
                  <a:pt x="73483" y="162471"/>
                </a:lnTo>
                <a:lnTo>
                  <a:pt x="110723" y="115604"/>
                </a:lnTo>
                <a:lnTo>
                  <a:pt x="153979" y="75551"/>
                </a:lnTo>
                <a:lnTo>
                  <a:pt x="202486" y="43137"/>
                </a:lnTo>
                <a:lnTo>
                  <a:pt x="255478" y="19189"/>
                </a:lnTo>
                <a:lnTo>
                  <a:pt x="312190" y="4535"/>
                </a:lnTo>
                <a:lnTo>
                  <a:pt x="371856" y="0"/>
                </a:lnTo>
                <a:lnTo>
                  <a:pt x="401444" y="1689"/>
                </a:lnTo>
                <a:lnTo>
                  <a:pt x="458514" y="12540"/>
                </a:lnTo>
                <a:lnTo>
                  <a:pt x="512185" y="32686"/>
                </a:lnTo>
                <a:lnTo>
                  <a:pt x="561749" y="61323"/>
                </a:lnTo>
                <a:lnTo>
                  <a:pt x="606499" y="97653"/>
                </a:lnTo>
                <a:lnTo>
                  <a:pt x="645727" y="140871"/>
                </a:lnTo>
                <a:lnTo>
                  <a:pt x="678725" y="190178"/>
                </a:lnTo>
                <a:lnTo>
                  <a:pt x="704785" y="244771"/>
                </a:lnTo>
                <a:lnTo>
                  <a:pt x="723199" y="303849"/>
                </a:lnTo>
                <a:lnTo>
                  <a:pt x="733259" y="366611"/>
                </a:lnTo>
                <a:lnTo>
                  <a:pt x="734936" y="399122"/>
                </a:lnTo>
              </a:path>
            </a:pathLst>
          </a:custGeom>
          <a:ln w="28574">
            <a:solidFill>
              <a:srgbClr val="F7964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953733" y="2243112"/>
            <a:ext cx="99999" cy="86487"/>
          </a:xfrm>
          <a:custGeom>
            <a:avLst/>
            <a:gdLst/>
            <a:ahLst/>
            <a:cxnLst/>
            <a:rect l="l" t="t" r="r" b="b"/>
            <a:pathLst>
              <a:path w="99999" h="86487">
                <a:moveTo>
                  <a:pt x="99999" y="1549"/>
                </a:moveTo>
                <a:lnTo>
                  <a:pt x="48666" y="86487"/>
                </a:lnTo>
                <a:lnTo>
                  <a:pt x="0" y="0"/>
                </a:lnTo>
              </a:path>
            </a:pathLst>
          </a:custGeom>
          <a:ln w="28575">
            <a:solidFill>
              <a:srgbClr val="F7964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95132" y="6110287"/>
            <a:ext cx="201611" cy="1322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49950" y="2244725"/>
            <a:ext cx="0" cy="2408237"/>
          </a:xfrm>
          <a:custGeom>
            <a:avLst/>
            <a:gdLst/>
            <a:ahLst/>
            <a:cxnLst/>
            <a:rect l="l" t="t" r="r" b="b"/>
            <a:pathLst>
              <a:path h="2408237">
                <a:moveTo>
                  <a:pt x="0" y="0"/>
                </a:moveTo>
                <a:lnTo>
                  <a:pt x="0" y="2408237"/>
                </a:lnTo>
              </a:path>
            </a:pathLst>
          </a:custGeom>
          <a:ln w="19050">
            <a:solidFill>
              <a:srgbClr val="7030A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626995">
              <a:lnSpc>
                <a:spcPts val="4780"/>
              </a:lnSpc>
            </a:pPr>
            <a:r>
              <a:rPr dirty="0"/>
              <a:t>Examp</a:t>
            </a:r>
            <a:r>
              <a:rPr spc="-5" dirty="0"/>
              <a:t>l</a:t>
            </a:r>
            <a:r>
              <a:rPr dirty="0"/>
              <a:t>e</a:t>
            </a:r>
            <a:r>
              <a:rPr spc="-20" dirty="0"/>
              <a:t> </a:t>
            </a:r>
            <a:r>
              <a:rPr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51484"/>
            <a:ext cx="7027545" cy="1522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000" b="1" spc="-20" dirty="0">
                <a:latin typeface="Times New Roman"/>
                <a:cs typeface="Times New Roman"/>
              </a:rPr>
              <a:t>N</a:t>
            </a:r>
            <a:r>
              <a:rPr sz="2000" b="1" spc="-10" dirty="0">
                <a:latin typeface="Times New Roman"/>
                <a:cs typeface="Times New Roman"/>
              </a:rPr>
              <a:t>atas</a:t>
            </a:r>
            <a:r>
              <a:rPr sz="2000" b="1" spc="-20" dirty="0">
                <a:latin typeface="Times New Roman"/>
                <a:cs typeface="Times New Roman"/>
              </a:rPr>
              <a:t>h</a:t>
            </a:r>
            <a:r>
              <a:rPr sz="2000" b="1" spc="-10" dirty="0">
                <a:latin typeface="Times New Roman"/>
                <a:cs typeface="Times New Roman"/>
              </a:rPr>
              <a:t>a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20" dirty="0">
                <a:latin typeface="Times New Roman"/>
                <a:cs typeface="Times New Roman"/>
              </a:rPr>
              <a:t>p</a:t>
            </a:r>
            <a:r>
              <a:rPr sz="2000" b="1" spc="-10" dirty="0">
                <a:latin typeface="Times New Roman"/>
                <a:cs typeface="Times New Roman"/>
              </a:rPr>
              <a:t>aid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$60 to join a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gy</a:t>
            </a:r>
            <a:r>
              <a:rPr sz="2000" b="1" spc="-25" dirty="0">
                <a:latin typeface="Times New Roman"/>
                <a:cs typeface="Times New Roman"/>
              </a:rPr>
              <a:t>m</a:t>
            </a:r>
            <a:r>
              <a:rPr sz="2000" b="1" spc="-10" dirty="0">
                <a:latin typeface="Times New Roman"/>
                <a:cs typeface="Times New Roman"/>
              </a:rPr>
              <a:t>nasti</a:t>
            </a:r>
            <a:r>
              <a:rPr sz="2000" b="1" spc="-20" dirty="0">
                <a:latin typeface="Times New Roman"/>
                <a:cs typeface="Times New Roman"/>
              </a:rPr>
              <a:t>c</a:t>
            </a:r>
            <a:r>
              <a:rPr sz="2000" b="1" spc="-10" dirty="0">
                <a:latin typeface="Times New Roman"/>
                <a:cs typeface="Times New Roman"/>
              </a:rPr>
              <a:t>s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cl</a:t>
            </a:r>
            <a:r>
              <a:rPr sz="2000" b="1" spc="-20" dirty="0">
                <a:latin typeface="Times New Roman"/>
                <a:cs typeface="Times New Roman"/>
              </a:rPr>
              <a:t>u</a:t>
            </a:r>
            <a:r>
              <a:rPr sz="2000" b="1" spc="-15" dirty="0">
                <a:latin typeface="Times New Roman"/>
                <a:cs typeface="Times New Roman"/>
              </a:rPr>
              <a:t>b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for</a:t>
            </a:r>
            <a:r>
              <a:rPr sz="2000" b="1" spc="-4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the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su</a:t>
            </a:r>
            <a:r>
              <a:rPr sz="2000" b="1" spc="-25" dirty="0">
                <a:latin typeface="Times New Roman"/>
                <a:cs typeface="Times New Roman"/>
              </a:rPr>
              <a:t>mm</a:t>
            </a:r>
            <a:r>
              <a:rPr sz="2000" b="1" spc="-10" dirty="0">
                <a:latin typeface="Times New Roman"/>
                <a:cs typeface="Times New Roman"/>
              </a:rPr>
              <a:t>e</a:t>
            </a:r>
            <a:r>
              <a:rPr sz="2000" b="1" spc="-200" dirty="0">
                <a:latin typeface="Times New Roman"/>
                <a:cs typeface="Times New Roman"/>
              </a:rPr>
              <a:t>r</a:t>
            </a:r>
            <a:r>
              <a:rPr sz="2000" b="1" spc="-5" dirty="0">
                <a:latin typeface="Times New Roman"/>
                <a:cs typeface="Times New Roman"/>
              </a:rPr>
              <a:t>.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Each</a:t>
            </a:r>
            <a:r>
              <a:rPr sz="2000" b="1" spc="-10" dirty="0">
                <a:latin typeface="Times New Roman"/>
                <a:cs typeface="Times New Roman"/>
              </a:rPr>
              <a:t> gy</a:t>
            </a:r>
            <a:r>
              <a:rPr sz="2000" b="1" spc="-25" dirty="0">
                <a:latin typeface="Times New Roman"/>
                <a:cs typeface="Times New Roman"/>
              </a:rPr>
              <a:t>m</a:t>
            </a:r>
            <a:r>
              <a:rPr sz="2000" b="1" spc="-10" dirty="0">
                <a:latin typeface="Times New Roman"/>
                <a:cs typeface="Times New Roman"/>
              </a:rPr>
              <a:t>nastics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class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s</a:t>
            </a:r>
            <a:r>
              <a:rPr sz="2000" b="1" spc="-20" dirty="0">
                <a:latin typeface="Times New Roman"/>
                <a:cs typeface="Times New Roman"/>
              </a:rPr>
              <a:t>h</a:t>
            </a:r>
            <a:r>
              <a:rPr sz="2000" b="1" spc="-10" dirty="0">
                <a:latin typeface="Times New Roman"/>
                <a:cs typeface="Times New Roman"/>
              </a:rPr>
              <a:t>e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atte</a:t>
            </a:r>
            <a:r>
              <a:rPr sz="2000" b="1" spc="-20" dirty="0">
                <a:latin typeface="Times New Roman"/>
                <a:cs typeface="Times New Roman"/>
              </a:rPr>
              <a:t>n</a:t>
            </a:r>
            <a:r>
              <a:rPr sz="2000" b="1" spc="-15" dirty="0">
                <a:latin typeface="Times New Roman"/>
                <a:cs typeface="Times New Roman"/>
              </a:rPr>
              <a:t>ded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cost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$15.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Her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au</a:t>
            </a:r>
            <a:r>
              <a:rPr sz="2000" b="1" spc="-20" dirty="0">
                <a:latin typeface="Times New Roman"/>
                <a:cs typeface="Times New Roman"/>
              </a:rPr>
              <a:t>n</a:t>
            </a:r>
            <a:r>
              <a:rPr sz="2000" b="1" spc="-10" dirty="0">
                <a:latin typeface="Times New Roman"/>
                <a:cs typeface="Times New Roman"/>
              </a:rPr>
              <a:t>t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20" dirty="0">
                <a:latin typeface="Times New Roman"/>
                <a:cs typeface="Times New Roman"/>
              </a:rPr>
              <a:t>w</a:t>
            </a:r>
            <a:r>
              <a:rPr sz="2000" b="1" spc="-10" dirty="0">
                <a:latin typeface="Times New Roman"/>
                <a:cs typeface="Times New Roman"/>
              </a:rPr>
              <a:t>orks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at t</a:t>
            </a:r>
            <a:r>
              <a:rPr sz="2000" b="1" spc="-20" dirty="0">
                <a:latin typeface="Times New Roman"/>
                <a:cs typeface="Times New Roman"/>
              </a:rPr>
              <a:t>h</a:t>
            </a:r>
            <a:r>
              <a:rPr sz="2000" b="1" spc="-10" dirty="0">
                <a:latin typeface="Times New Roman"/>
                <a:cs typeface="Times New Roman"/>
              </a:rPr>
              <a:t>e club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so </a:t>
            </a:r>
            <a:r>
              <a:rPr sz="2000" b="1" spc="-20" dirty="0">
                <a:latin typeface="Times New Roman"/>
                <a:cs typeface="Times New Roman"/>
              </a:rPr>
              <a:t>N</a:t>
            </a:r>
            <a:r>
              <a:rPr sz="2000" b="1" spc="-10" dirty="0">
                <a:latin typeface="Times New Roman"/>
                <a:cs typeface="Times New Roman"/>
              </a:rPr>
              <a:t>atasha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50" dirty="0">
                <a:latin typeface="Times New Roman"/>
                <a:cs typeface="Times New Roman"/>
              </a:rPr>
              <a:t>r</a:t>
            </a:r>
            <a:r>
              <a:rPr sz="2000" b="1" spc="-10" dirty="0">
                <a:latin typeface="Times New Roman"/>
                <a:cs typeface="Times New Roman"/>
              </a:rPr>
              <a:t>eceives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a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$4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“</a:t>
            </a:r>
            <a:r>
              <a:rPr sz="2000" b="1" spc="-20" dirty="0">
                <a:latin typeface="Times New Roman"/>
                <a:cs typeface="Times New Roman"/>
              </a:rPr>
              <a:t>F</a:t>
            </a:r>
            <a:r>
              <a:rPr sz="2000" b="1" spc="-10" dirty="0">
                <a:latin typeface="Times New Roman"/>
                <a:cs typeface="Times New Roman"/>
              </a:rPr>
              <a:t>rie</a:t>
            </a:r>
            <a:r>
              <a:rPr sz="2000" b="1" spc="-20" dirty="0">
                <a:latin typeface="Times New Roman"/>
                <a:cs typeface="Times New Roman"/>
              </a:rPr>
              <a:t>n</a:t>
            </a:r>
            <a:r>
              <a:rPr sz="2000" b="1" spc="-10" dirty="0">
                <a:latin typeface="Times New Roman"/>
                <a:cs typeface="Times New Roman"/>
              </a:rPr>
              <a:t>ds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and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20" dirty="0">
                <a:latin typeface="Times New Roman"/>
                <a:cs typeface="Times New Roman"/>
              </a:rPr>
              <a:t>F</a:t>
            </a:r>
            <a:r>
              <a:rPr sz="2000" b="1" spc="-10" dirty="0">
                <a:latin typeface="Times New Roman"/>
                <a:cs typeface="Times New Roman"/>
              </a:rPr>
              <a:t>a</a:t>
            </a:r>
            <a:r>
              <a:rPr sz="2000" b="1" spc="-25" dirty="0">
                <a:latin typeface="Times New Roman"/>
                <a:cs typeface="Times New Roman"/>
              </a:rPr>
              <a:t>m</a:t>
            </a:r>
            <a:r>
              <a:rPr sz="2000" b="1" spc="-10" dirty="0">
                <a:latin typeface="Times New Roman"/>
                <a:cs typeface="Times New Roman"/>
              </a:rPr>
              <a:t>ily”</a:t>
            </a:r>
            <a:r>
              <a:rPr sz="2000" b="1" spc="-20" dirty="0">
                <a:latin typeface="Times New Roman"/>
                <a:cs typeface="Times New Roman"/>
              </a:rPr>
              <a:t> d</a:t>
            </a:r>
            <a:r>
              <a:rPr sz="2000" b="1" spc="-10" dirty="0">
                <a:latin typeface="Times New Roman"/>
                <a:cs typeface="Times New Roman"/>
              </a:rPr>
              <a:t>iscou</a:t>
            </a:r>
            <a:r>
              <a:rPr sz="2000" b="1" spc="-20" dirty="0">
                <a:latin typeface="Times New Roman"/>
                <a:cs typeface="Times New Roman"/>
              </a:rPr>
              <a:t>n</a:t>
            </a:r>
            <a:r>
              <a:rPr sz="2000" b="1" spc="-10" dirty="0">
                <a:latin typeface="Times New Roman"/>
                <a:cs typeface="Times New Roman"/>
              </a:rPr>
              <a:t>t per class.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b="1" spc="-20" dirty="0">
                <a:latin typeface="Times New Roman"/>
                <a:cs typeface="Times New Roman"/>
              </a:rPr>
              <a:t>N</a:t>
            </a:r>
            <a:r>
              <a:rPr sz="2000" b="1" spc="-10" dirty="0">
                <a:latin typeface="Times New Roman"/>
                <a:cs typeface="Times New Roman"/>
              </a:rPr>
              <a:t>atas</a:t>
            </a:r>
            <a:r>
              <a:rPr sz="2000" b="1" spc="-20" dirty="0">
                <a:latin typeface="Times New Roman"/>
                <a:cs typeface="Times New Roman"/>
              </a:rPr>
              <a:t>h</a:t>
            </a:r>
            <a:r>
              <a:rPr sz="2000" b="1" spc="-10" dirty="0">
                <a:latin typeface="Times New Roman"/>
                <a:cs typeface="Times New Roman"/>
              </a:rPr>
              <a:t>a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spent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$214 </a:t>
            </a:r>
            <a:r>
              <a:rPr sz="2000" b="1" spc="-15" dirty="0">
                <a:latin typeface="Times New Roman"/>
                <a:cs typeface="Times New Roman"/>
              </a:rPr>
              <a:t>on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classes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for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the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enti</a:t>
            </a:r>
            <a:r>
              <a:rPr sz="2000" b="1" spc="-50" dirty="0">
                <a:latin typeface="Times New Roman"/>
                <a:cs typeface="Times New Roman"/>
              </a:rPr>
              <a:t>r</a:t>
            </a:r>
            <a:r>
              <a:rPr sz="2000" b="1" spc="-10" dirty="0">
                <a:latin typeface="Times New Roman"/>
                <a:cs typeface="Times New Roman"/>
              </a:rPr>
              <a:t>e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su</a:t>
            </a:r>
            <a:r>
              <a:rPr sz="2000" b="1" spc="-25" dirty="0">
                <a:latin typeface="Times New Roman"/>
                <a:cs typeface="Times New Roman"/>
              </a:rPr>
              <a:t>mm</a:t>
            </a:r>
            <a:r>
              <a:rPr sz="2000" b="1" spc="-10" dirty="0">
                <a:latin typeface="Times New Roman"/>
                <a:cs typeface="Times New Roman"/>
              </a:rPr>
              <a:t>e</a:t>
            </a:r>
            <a:r>
              <a:rPr sz="2000" b="1" spc="-200" dirty="0">
                <a:latin typeface="Times New Roman"/>
                <a:cs typeface="Times New Roman"/>
              </a:rPr>
              <a:t>r</a:t>
            </a:r>
            <a:r>
              <a:rPr sz="2000" b="1" spc="-5" dirty="0">
                <a:latin typeface="Times New Roman"/>
                <a:cs typeface="Times New Roman"/>
              </a:rPr>
              <a:t>.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How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25" dirty="0">
                <a:latin typeface="Times New Roman"/>
                <a:cs typeface="Times New Roman"/>
              </a:rPr>
              <a:t>m</a:t>
            </a:r>
            <a:r>
              <a:rPr sz="2000" b="1" spc="-15" dirty="0">
                <a:latin typeface="Times New Roman"/>
                <a:cs typeface="Times New Roman"/>
              </a:rPr>
              <a:t>any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classes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did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s</a:t>
            </a:r>
            <a:r>
              <a:rPr sz="2000" b="1" spc="-20" dirty="0">
                <a:latin typeface="Times New Roman"/>
                <a:cs typeface="Times New Roman"/>
              </a:rPr>
              <a:t>h</a:t>
            </a:r>
            <a:r>
              <a:rPr sz="2000" b="1" spc="-10" dirty="0">
                <a:latin typeface="Times New Roman"/>
                <a:cs typeface="Times New Roman"/>
              </a:rPr>
              <a:t>e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atten</a:t>
            </a:r>
            <a:r>
              <a:rPr sz="2000" b="1" spc="-20" dirty="0">
                <a:latin typeface="Times New Roman"/>
                <a:cs typeface="Times New Roman"/>
              </a:rPr>
              <a:t>d?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779977"/>
            <a:ext cx="5704840" cy="925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Let</a:t>
            </a:r>
            <a:r>
              <a:rPr sz="2000" b="1" spc="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i="1" spc="-10" dirty="0">
                <a:solidFill>
                  <a:srgbClr val="205867"/>
                </a:solidFill>
                <a:latin typeface="Times New Roman"/>
                <a:cs typeface="Times New Roman"/>
              </a:rPr>
              <a:t>g</a:t>
            </a:r>
            <a:r>
              <a:rPr sz="2000" b="1" i="1" spc="-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50" dirty="0">
                <a:solidFill>
                  <a:srgbClr val="205867"/>
                </a:solidFill>
                <a:latin typeface="Times New Roman"/>
                <a:cs typeface="Times New Roman"/>
              </a:rPr>
              <a:t>r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e</a:t>
            </a: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p</a:t>
            </a:r>
            <a:r>
              <a:rPr sz="2000" b="1" spc="-50" dirty="0">
                <a:solidFill>
                  <a:srgbClr val="205867"/>
                </a:solidFill>
                <a:latin typeface="Times New Roman"/>
                <a:cs typeface="Times New Roman"/>
              </a:rPr>
              <a:t>r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esent t</a:t>
            </a: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h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e</a:t>
            </a:r>
            <a:r>
              <a:rPr sz="20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n</a:t>
            </a:r>
            <a:r>
              <a:rPr sz="2000" b="1" spc="-15" dirty="0">
                <a:solidFill>
                  <a:srgbClr val="205867"/>
                </a:solidFill>
                <a:latin typeface="Times New Roman"/>
                <a:cs typeface="Times New Roman"/>
              </a:rPr>
              <a:t>u</a:t>
            </a:r>
            <a:r>
              <a:rPr sz="2000" b="1" spc="-25" dirty="0">
                <a:solidFill>
                  <a:srgbClr val="205867"/>
                </a:solidFill>
                <a:latin typeface="Times New Roman"/>
                <a:cs typeface="Times New Roman"/>
              </a:rPr>
              <a:t>m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ber</a:t>
            </a:r>
            <a:r>
              <a:rPr sz="2000" b="1" spc="-30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of class</a:t>
            </a: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e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s</a:t>
            </a: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 w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hich</a:t>
            </a:r>
            <a:r>
              <a:rPr sz="2000" b="1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N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atasha attended.</a:t>
            </a:r>
            <a:r>
              <a:rPr sz="2000" b="1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114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A</a:t>
            </a:r>
            <a:r>
              <a:rPr sz="2000" b="1" spc="-15" dirty="0">
                <a:solidFill>
                  <a:srgbClr val="205867"/>
                </a:solidFill>
                <a:latin typeface="Times New Roman"/>
                <a:cs typeface="Times New Roman"/>
              </a:rPr>
              <a:t>n</a:t>
            </a:r>
            <a:r>
              <a:rPr sz="2000" b="1" spc="1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eq</a:t>
            </a: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u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ation</a:t>
            </a:r>
            <a:r>
              <a:rPr sz="2000" b="1" spc="-1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w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hich</a:t>
            </a:r>
            <a:r>
              <a:rPr sz="2000" b="1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25" dirty="0">
                <a:solidFill>
                  <a:srgbClr val="205867"/>
                </a:solidFill>
                <a:latin typeface="Times New Roman"/>
                <a:cs typeface="Times New Roman"/>
              </a:rPr>
              <a:t>m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o</a:t>
            </a: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d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els</a:t>
            </a:r>
            <a:r>
              <a:rPr sz="2000" b="1" spc="-1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t</a:t>
            </a: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h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is</a:t>
            </a:r>
            <a:r>
              <a:rPr sz="2000" b="1" spc="-1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sit</a:t>
            </a: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u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at</a:t>
            </a:r>
            <a:r>
              <a:rPr sz="2000" b="1" spc="-15" dirty="0">
                <a:solidFill>
                  <a:srgbClr val="205867"/>
                </a:solidFill>
                <a:latin typeface="Times New Roman"/>
                <a:cs typeface="Times New Roman"/>
              </a:rPr>
              <a:t>ion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 co</a:t>
            </a: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u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ld be</a:t>
            </a:r>
            <a:r>
              <a:rPr sz="2000" b="1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w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ritten</a:t>
            </a:r>
            <a:r>
              <a:rPr sz="20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as: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998973"/>
            <a:ext cx="3087370" cy="925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C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o</a:t>
            </a: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mb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ine</a:t>
            </a:r>
            <a:r>
              <a:rPr sz="2000" b="1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li</a:t>
            </a: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k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e</a:t>
            </a:r>
            <a:r>
              <a:rPr sz="2000" b="1" spc="-1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ter</a:t>
            </a:r>
            <a:r>
              <a:rPr sz="2000" b="1" spc="-25" dirty="0">
                <a:solidFill>
                  <a:srgbClr val="205867"/>
                </a:solidFill>
                <a:latin typeface="Times New Roman"/>
                <a:cs typeface="Times New Roman"/>
              </a:rPr>
              <a:t>m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s. S</a:t>
            </a: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u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btract</a:t>
            </a:r>
            <a:r>
              <a:rPr sz="20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60</a:t>
            </a:r>
            <a:r>
              <a:rPr sz="2000" b="1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f</a:t>
            </a:r>
            <a:r>
              <a:rPr sz="2000" b="1" spc="-50" dirty="0">
                <a:solidFill>
                  <a:srgbClr val="205867"/>
                </a:solidFill>
                <a:latin typeface="Times New Roman"/>
                <a:cs typeface="Times New Roman"/>
              </a:rPr>
              <a:t>r</a:t>
            </a:r>
            <a:r>
              <a:rPr sz="2000" b="1" spc="-15" dirty="0">
                <a:solidFill>
                  <a:srgbClr val="205867"/>
                </a:solidFill>
                <a:latin typeface="Times New Roman"/>
                <a:cs typeface="Times New Roman"/>
              </a:rPr>
              <a:t>om 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both</a:t>
            </a:r>
            <a:r>
              <a:rPr sz="20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sides.</a:t>
            </a:r>
            <a:r>
              <a:rPr sz="20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D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ivi</a:t>
            </a: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d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e each</a:t>
            </a:r>
            <a:r>
              <a:rPr sz="2000" b="1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side</a:t>
            </a:r>
            <a:r>
              <a:rPr sz="2000" b="1" spc="-1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b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y</a:t>
            </a:r>
            <a:r>
              <a:rPr sz="2000" b="1" spc="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120" dirty="0">
                <a:solidFill>
                  <a:srgbClr val="205867"/>
                </a:solidFill>
                <a:latin typeface="Times New Roman"/>
                <a:cs typeface="Times New Roman"/>
              </a:rPr>
              <a:t>1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1.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16952" y="734568"/>
            <a:ext cx="1379207" cy="2057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5940" y="4932883"/>
            <a:ext cx="8321675" cy="1210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985" algn="r">
              <a:lnSpc>
                <a:spcPct val="100000"/>
              </a:lnSpc>
              <a:tabLst>
                <a:tab pos="814705" algn="l"/>
              </a:tabLst>
            </a:pPr>
            <a:r>
              <a:rPr sz="2000" spc="-80" dirty="0">
                <a:latin typeface="Times New Roman"/>
                <a:cs typeface="Times New Roman"/>
              </a:rPr>
              <a:t>1</a:t>
            </a:r>
            <a:r>
              <a:rPr sz="2000" spc="-10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80" dirty="0">
                <a:latin typeface="Times New Roman"/>
                <a:cs typeface="Times New Roman"/>
              </a:rPr>
              <a:t>1</a:t>
            </a:r>
            <a:r>
              <a:rPr sz="2000" spc="-10" dirty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  <a:p>
            <a:pPr marR="6350" algn="r">
              <a:lnSpc>
                <a:spcPct val="100000"/>
              </a:lnSpc>
              <a:tabLst>
                <a:tab pos="317500" algn="l"/>
                <a:tab pos="714375" algn="l"/>
              </a:tabLst>
            </a:pPr>
            <a:r>
              <a:rPr sz="2000" i="1" spc="-10" dirty="0">
                <a:latin typeface="Times New Roman"/>
                <a:cs typeface="Times New Roman"/>
              </a:rPr>
              <a:t>g	</a:t>
            </a:r>
            <a:r>
              <a:rPr sz="2000" spc="-15" dirty="0">
                <a:latin typeface="Times New Roman"/>
                <a:cs typeface="Times New Roman"/>
              </a:rPr>
              <a:t>=	</a:t>
            </a:r>
            <a:r>
              <a:rPr sz="2000" spc="-10" dirty="0">
                <a:latin typeface="Times New Roman"/>
                <a:cs typeface="Times New Roman"/>
              </a:rPr>
              <a:t>14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44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N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atas</a:t>
            </a: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h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a</a:t>
            </a:r>
            <a:r>
              <a:rPr sz="20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atte</a:t>
            </a: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n</a:t>
            </a:r>
            <a:r>
              <a:rPr sz="2000" b="1" spc="-15" dirty="0">
                <a:solidFill>
                  <a:srgbClr val="205867"/>
                </a:solidFill>
                <a:latin typeface="Times New Roman"/>
                <a:cs typeface="Times New Roman"/>
              </a:rPr>
              <a:t>ded</a:t>
            </a:r>
            <a:r>
              <a:rPr sz="20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14</a:t>
            </a:r>
            <a:r>
              <a:rPr sz="20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gy</a:t>
            </a:r>
            <a:r>
              <a:rPr sz="2000" b="1" spc="-25" dirty="0">
                <a:solidFill>
                  <a:srgbClr val="205867"/>
                </a:solidFill>
                <a:latin typeface="Times New Roman"/>
                <a:cs typeface="Times New Roman"/>
              </a:rPr>
              <a:t>m</a:t>
            </a:r>
            <a:r>
              <a:rPr sz="2000" b="1" spc="-20" dirty="0">
                <a:solidFill>
                  <a:srgbClr val="205867"/>
                </a:solidFill>
                <a:latin typeface="Times New Roman"/>
                <a:cs typeface="Times New Roman"/>
              </a:rPr>
              <a:t>n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ast</a:t>
            </a:r>
            <a:r>
              <a:rPr sz="2000" b="1" spc="-15" dirty="0">
                <a:solidFill>
                  <a:srgbClr val="205867"/>
                </a:solidFill>
                <a:latin typeface="Times New Roman"/>
                <a:cs typeface="Times New Roman"/>
              </a:rPr>
              <a:t>i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cs c</a:t>
            </a:r>
            <a:r>
              <a:rPr sz="2000" b="1" spc="-15" dirty="0">
                <a:solidFill>
                  <a:srgbClr val="205867"/>
                </a:solidFill>
                <a:latin typeface="Times New Roman"/>
                <a:cs typeface="Times New Roman"/>
              </a:rPr>
              <a:t>l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a</a:t>
            </a:r>
            <a:r>
              <a:rPr sz="2000" b="1" spc="-15" dirty="0">
                <a:solidFill>
                  <a:srgbClr val="205867"/>
                </a:solidFill>
                <a:latin typeface="Times New Roman"/>
                <a:cs typeface="Times New Roman"/>
              </a:rPr>
              <a:t>ss</a:t>
            </a:r>
            <a:r>
              <a:rPr sz="2000" b="1" spc="-10" dirty="0">
                <a:solidFill>
                  <a:srgbClr val="205867"/>
                </a:solidFill>
                <a:latin typeface="Times New Roman"/>
                <a:cs typeface="Times New Roman"/>
              </a:rPr>
              <a:t>e</a:t>
            </a:r>
            <a:r>
              <a:rPr sz="2000" b="1" spc="-15" dirty="0">
                <a:solidFill>
                  <a:srgbClr val="205867"/>
                </a:solidFill>
                <a:latin typeface="Times New Roman"/>
                <a:cs typeface="Times New Roman"/>
              </a:rPr>
              <a:t>s</a:t>
            </a:r>
            <a:r>
              <a:rPr sz="2000" b="1" spc="-5" dirty="0">
                <a:solidFill>
                  <a:srgbClr val="205867"/>
                </a:solidFill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40830" y="3408933"/>
            <a:ext cx="2215515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60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+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1</a:t>
            </a:r>
            <a:r>
              <a:rPr sz="2000" spc="-5" dirty="0">
                <a:latin typeface="Times New Roman"/>
                <a:cs typeface="Times New Roman"/>
              </a:rPr>
              <a:t>5</a:t>
            </a:r>
            <a:r>
              <a:rPr sz="2000" i="1" spc="-10" dirty="0">
                <a:latin typeface="Times New Roman"/>
                <a:cs typeface="Times New Roman"/>
              </a:rPr>
              <a:t>g </a:t>
            </a:r>
            <a:r>
              <a:rPr sz="2000" spc="-10" dirty="0">
                <a:latin typeface="Times New Roman"/>
                <a:cs typeface="Times New Roman"/>
              </a:rPr>
              <a:t>–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4</a:t>
            </a:r>
            <a:r>
              <a:rPr sz="2000" i="1" spc="-10" dirty="0">
                <a:latin typeface="Times New Roman"/>
                <a:cs typeface="Times New Roman"/>
              </a:rPr>
              <a:t>g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=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214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89222" y="4018431"/>
            <a:ext cx="1867535" cy="621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340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60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+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80" dirty="0">
                <a:latin typeface="Times New Roman"/>
                <a:cs typeface="Times New Roman"/>
              </a:rPr>
              <a:t>1</a:t>
            </a:r>
            <a:r>
              <a:rPr sz="2000" spc="-10" dirty="0">
                <a:latin typeface="Times New Roman"/>
                <a:cs typeface="Times New Roman"/>
              </a:rPr>
              <a:t>1</a:t>
            </a:r>
            <a:r>
              <a:rPr sz="2000" i="1" spc="-10" dirty="0">
                <a:latin typeface="Times New Roman"/>
                <a:cs typeface="Times New Roman"/>
              </a:rPr>
              <a:t>g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=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214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473200" algn="l"/>
              </a:tabLst>
            </a:pPr>
            <a:r>
              <a:rPr sz="2000" spc="-10" dirty="0">
                <a:latin typeface="Times New Roman"/>
                <a:cs typeface="Times New Roman"/>
              </a:rPr>
              <a:t>–60	–60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002524" y="4610859"/>
            <a:ext cx="1842516" cy="0"/>
          </a:xfrm>
          <a:custGeom>
            <a:avLst/>
            <a:gdLst/>
            <a:ahLst/>
            <a:cxnLst/>
            <a:rect l="l" t="t" r="r" b="b"/>
            <a:pathLst>
              <a:path w="1842516">
                <a:moveTo>
                  <a:pt x="0" y="0"/>
                </a:moveTo>
                <a:lnTo>
                  <a:pt x="1842516" y="0"/>
                </a:lnTo>
              </a:path>
            </a:pathLst>
          </a:custGeom>
          <a:ln w="1344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681721" y="4628133"/>
            <a:ext cx="1175385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81050" algn="l"/>
              </a:tabLst>
            </a:pPr>
            <a:r>
              <a:rPr sz="2000" u="sng" spc="-80" dirty="0">
                <a:latin typeface="Times New Roman"/>
                <a:cs typeface="Times New Roman"/>
              </a:rPr>
              <a:t>1</a:t>
            </a:r>
            <a:r>
              <a:rPr sz="2000" u="sng" spc="-10" dirty="0">
                <a:latin typeface="Times New Roman"/>
                <a:cs typeface="Times New Roman"/>
              </a:rPr>
              <a:t>1</a:t>
            </a:r>
            <a:r>
              <a:rPr sz="2000" i="1" u="sng" spc="-10" dirty="0">
                <a:latin typeface="Times New Roman"/>
                <a:cs typeface="Times New Roman"/>
              </a:rPr>
              <a:t>g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=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u="sng" spc="-10" dirty="0">
                <a:latin typeface="Times New Roman"/>
                <a:cs typeface="Times New Roman"/>
              </a:rPr>
              <a:t>154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697787" y="5197475"/>
            <a:ext cx="1238250" cy="450850"/>
          </a:xfrm>
          <a:custGeom>
            <a:avLst/>
            <a:gdLst/>
            <a:ahLst/>
            <a:cxnLst/>
            <a:rect l="l" t="t" r="r" b="b"/>
            <a:pathLst>
              <a:path w="1238250" h="450850">
                <a:moveTo>
                  <a:pt x="0" y="225425"/>
                </a:moveTo>
                <a:lnTo>
                  <a:pt x="17993" y="171252"/>
                </a:lnTo>
                <a:lnTo>
                  <a:pt x="48653" y="137679"/>
                </a:lnTo>
                <a:lnTo>
                  <a:pt x="92758" y="106681"/>
                </a:lnTo>
                <a:lnTo>
                  <a:pt x="149033" y="78721"/>
                </a:lnTo>
                <a:lnTo>
                  <a:pt x="216204" y="54264"/>
                </a:lnTo>
                <a:lnTo>
                  <a:pt x="253477" y="43494"/>
                </a:lnTo>
                <a:lnTo>
                  <a:pt x="292995" y="33774"/>
                </a:lnTo>
                <a:lnTo>
                  <a:pt x="334600" y="25161"/>
                </a:lnTo>
                <a:lnTo>
                  <a:pt x="378132" y="17715"/>
                </a:lnTo>
                <a:lnTo>
                  <a:pt x="423433" y="11492"/>
                </a:lnTo>
                <a:lnTo>
                  <a:pt x="470341" y="6551"/>
                </a:lnTo>
                <a:lnTo>
                  <a:pt x="518699" y="2950"/>
                </a:lnTo>
                <a:lnTo>
                  <a:pt x="568346" y="747"/>
                </a:lnTo>
                <a:lnTo>
                  <a:pt x="619125" y="0"/>
                </a:lnTo>
                <a:lnTo>
                  <a:pt x="669903" y="747"/>
                </a:lnTo>
                <a:lnTo>
                  <a:pt x="719550" y="2950"/>
                </a:lnTo>
                <a:lnTo>
                  <a:pt x="767908" y="6551"/>
                </a:lnTo>
                <a:lnTo>
                  <a:pt x="814816" y="11492"/>
                </a:lnTo>
                <a:lnTo>
                  <a:pt x="860117" y="17715"/>
                </a:lnTo>
                <a:lnTo>
                  <a:pt x="903649" y="25161"/>
                </a:lnTo>
                <a:lnTo>
                  <a:pt x="945254" y="33774"/>
                </a:lnTo>
                <a:lnTo>
                  <a:pt x="984772" y="43494"/>
                </a:lnTo>
                <a:lnTo>
                  <a:pt x="1022045" y="54264"/>
                </a:lnTo>
                <a:lnTo>
                  <a:pt x="1089216" y="78721"/>
                </a:lnTo>
                <a:lnTo>
                  <a:pt x="1145491" y="106681"/>
                </a:lnTo>
                <a:lnTo>
                  <a:pt x="1189596" y="137679"/>
                </a:lnTo>
                <a:lnTo>
                  <a:pt x="1220256" y="171252"/>
                </a:lnTo>
                <a:lnTo>
                  <a:pt x="1236197" y="206936"/>
                </a:lnTo>
                <a:lnTo>
                  <a:pt x="1238250" y="225425"/>
                </a:lnTo>
                <a:lnTo>
                  <a:pt x="1236197" y="243913"/>
                </a:lnTo>
                <a:lnTo>
                  <a:pt x="1220256" y="279597"/>
                </a:lnTo>
                <a:lnTo>
                  <a:pt x="1189596" y="313170"/>
                </a:lnTo>
                <a:lnTo>
                  <a:pt x="1145491" y="344168"/>
                </a:lnTo>
                <a:lnTo>
                  <a:pt x="1089216" y="372128"/>
                </a:lnTo>
                <a:lnTo>
                  <a:pt x="1022045" y="396585"/>
                </a:lnTo>
                <a:lnTo>
                  <a:pt x="984772" y="407355"/>
                </a:lnTo>
                <a:lnTo>
                  <a:pt x="945254" y="417075"/>
                </a:lnTo>
                <a:lnTo>
                  <a:pt x="903649" y="425688"/>
                </a:lnTo>
                <a:lnTo>
                  <a:pt x="860117" y="433134"/>
                </a:lnTo>
                <a:lnTo>
                  <a:pt x="814816" y="439357"/>
                </a:lnTo>
                <a:lnTo>
                  <a:pt x="767908" y="444298"/>
                </a:lnTo>
                <a:lnTo>
                  <a:pt x="719550" y="447899"/>
                </a:lnTo>
                <a:lnTo>
                  <a:pt x="669903" y="450102"/>
                </a:lnTo>
                <a:lnTo>
                  <a:pt x="619125" y="450850"/>
                </a:lnTo>
                <a:lnTo>
                  <a:pt x="568346" y="450102"/>
                </a:lnTo>
                <a:lnTo>
                  <a:pt x="518699" y="447899"/>
                </a:lnTo>
                <a:lnTo>
                  <a:pt x="470341" y="444298"/>
                </a:lnTo>
                <a:lnTo>
                  <a:pt x="423433" y="439357"/>
                </a:lnTo>
                <a:lnTo>
                  <a:pt x="378132" y="433134"/>
                </a:lnTo>
                <a:lnTo>
                  <a:pt x="334600" y="425688"/>
                </a:lnTo>
                <a:lnTo>
                  <a:pt x="292995" y="417075"/>
                </a:lnTo>
                <a:lnTo>
                  <a:pt x="253477" y="407355"/>
                </a:lnTo>
                <a:lnTo>
                  <a:pt x="216204" y="396585"/>
                </a:lnTo>
                <a:lnTo>
                  <a:pt x="149033" y="372128"/>
                </a:lnTo>
                <a:lnTo>
                  <a:pt x="92758" y="344168"/>
                </a:lnTo>
                <a:lnTo>
                  <a:pt x="48653" y="313170"/>
                </a:lnTo>
                <a:lnTo>
                  <a:pt x="17993" y="279597"/>
                </a:lnTo>
                <a:lnTo>
                  <a:pt x="2052" y="243913"/>
                </a:lnTo>
                <a:lnTo>
                  <a:pt x="0" y="225425"/>
                </a:lnTo>
                <a:close/>
              </a:path>
            </a:pathLst>
          </a:custGeom>
          <a:ln w="25400">
            <a:solidFill>
              <a:srgbClr val="00B05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275637" y="3379787"/>
            <a:ext cx="0" cy="2130425"/>
          </a:xfrm>
          <a:custGeom>
            <a:avLst/>
            <a:gdLst/>
            <a:ahLst/>
            <a:cxnLst/>
            <a:rect l="l" t="t" r="r" b="b"/>
            <a:pathLst>
              <a:path h="2130425">
                <a:moveTo>
                  <a:pt x="0" y="0"/>
                </a:moveTo>
                <a:lnTo>
                  <a:pt x="0" y="2130425"/>
                </a:lnTo>
              </a:path>
            </a:pathLst>
          </a:custGeom>
          <a:ln w="19050">
            <a:solidFill>
              <a:srgbClr val="7030A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15795" y="103378"/>
            <a:ext cx="5312410" cy="6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780"/>
              </a:lnSpc>
            </a:pPr>
            <a:r>
              <a:rPr sz="4000" b="1" dirty="0">
                <a:latin typeface="Times New Roman"/>
                <a:cs typeface="Times New Roman"/>
              </a:rPr>
              <a:t>Commun</a:t>
            </a:r>
            <a:r>
              <a:rPr sz="4000" b="1" spc="-5" dirty="0">
                <a:latin typeface="Times New Roman"/>
                <a:cs typeface="Times New Roman"/>
              </a:rPr>
              <a:t>i</a:t>
            </a:r>
            <a:r>
              <a:rPr sz="4000" b="1" dirty="0">
                <a:latin typeface="Times New Roman"/>
                <a:cs typeface="Times New Roman"/>
              </a:rPr>
              <a:t>cat</a:t>
            </a:r>
            <a:r>
              <a:rPr sz="4000" b="1" spc="-5" dirty="0">
                <a:latin typeface="Times New Roman"/>
                <a:cs typeface="Times New Roman"/>
              </a:rPr>
              <a:t>i</a:t>
            </a:r>
            <a:r>
              <a:rPr sz="4000" b="1" dirty="0">
                <a:latin typeface="Times New Roman"/>
                <a:cs typeface="Times New Roman"/>
              </a:rPr>
              <a:t>on</a:t>
            </a:r>
            <a:r>
              <a:rPr sz="4000" b="1" spc="-5" dirty="0">
                <a:latin typeface="Times New Roman"/>
                <a:cs typeface="Times New Roman"/>
              </a:rPr>
              <a:t> P</a:t>
            </a:r>
            <a:r>
              <a:rPr sz="4000" b="1" spc="-75" dirty="0">
                <a:latin typeface="Times New Roman"/>
                <a:cs typeface="Times New Roman"/>
              </a:rPr>
              <a:t>r</a:t>
            </a:r>
            <a:r>
              <a:rPr sz="4000" b="1" dirty="0">
                <a:latin typeface="Times New Roman"/>
                <a:cs typeface="Times New Roman"/>
              </a:rPr>
              <a:t>ompt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948182"/>
            <a:ext cx="7874634" cy="8521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0">
              <a:lnSpc>
                <a:spcPct val="100000"/>
              </a:lnSpc>
              <a:tabLst>
                <a:tab pos="1706880" algn="l"/>
              </a:tabLst>
            </a:pPr>
            <a:r>
              <a:rPr sz="2800" dirty="0">
                <a:latin typeface="Times New Roman"/>
                <a:cs typeface="Times New Roman"/>
              </a:rPr>
              <a:t>Wh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job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ight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quire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em</a:t>
            </a:r>
            <a:r>
              <a:rPr sz="2800" dirty="0">
                <a:latin typeface="Times New Roman"/>
                <a:cs typeface="Times New Roman"/>
              </a:rPr>
              <a:t>plo</a:t>
            </a:r>
            <a:r>
              <a:rPr sz="2800" spc="-5" dirty="0">
                <a:latin typeface="Times New Roman"/>
                <a:cs typeface="Times New Roman"/>
              </a:rPr>
              <a:t>y</a:t>
            </a:r>
            <a:r>
              <a:rPr sz="2800" spc="-1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solve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qu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10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on</a:t>
            </a:r>
            <a:r>
              <a:rPr sz="2800" spc="-10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?	D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dirty="0">
                <a:latin typeface="Times New Roman"/>
                <a:cs typeface="Times New Roman"/>
              </a:rPr>
              <a:t>rib</a:t>
            </a:r>
            <a:r>
              <a:rPr sz="2800" spc="-10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575</Words>
  <Application>Microsoft Office PowerPoint</Application>
  <PresentationFormat>On-screen Show (4:3)</PresentationFormat>
  <Paragraphs>127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Cambria Math</vt:lpstr>
      <vt:lpstr>Times New Roman</vt:lpstr>
      <vt:lpstr>Wingdings</vt:lpstr>
      <vt:lpstr>Office Theme</vt:lpstr>
      <vt:lpstr>Simplifying and Solving Equations</vt:lpstr>
      <vt:lpstr>Warm-Up</vt:lpstr>
      <vt:lpstr>PowerPoint Presentation</vt:lpstr>
      <vt:lpstr>PowerPoint Presentation</vt:lpstr>
      <vt:lpstr>Simplifying and Solving Equations with Like Terms</vt:lpstr>
      <vt:lpstr>Example 1</vt:lpstr>
      <vt:lpstr>Example 1 Continued…</vt:lpstr>
      <vt:lpstr>Example 2</vt:lpstr>
      <vt:lpstr>PowerPoint Presentation</vt:lpstr>
      <vt:lpstr>Exit Problems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 and Decimals</dc:title>
  <dc:creator>Wallace</dc:creator>
  <cp:lastModifiedBy>Peg Hansen</cp:lastModifiedBy>
  <cp:revision>1</cp:revision>
  <dcterms:created xsi:type="dcterms:W3CDTF">2013-10-22T12:25:36Z</dcterms:created>
  <dcterms:modified xsi:type="dcterms:W3CDTF">2013-10-22T19:27:04Z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2012-08-08T00:00:00Z</vt:filetime>
  </property>
  <property fmtid="{D5CDD505-2E9C-101B-9397-08002B2CF9AE}" pid="3" name="LastSaved">
    <vt:filetime>2013-10-22T00:00:00Z</vt:filetime>
  </property>
</Properties>
</file>